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90" r:id="rId2"/>
    <p:sldMasterId id="2147484017" r:id="rId3"/>
    <p:sldMasterId id="2147484029" r:id="rId4"/>
    <p:sldMasterId id="2147484041" r:id="rId5"/>
    <p:sldMasterId id="2147484053" r:id="rId6"/>
    <p:sldMasterId id="2147484065" r:id="rId7"/>
    <p:sldMasterId id="2147484077" r:id="rId8"/>
    <p:sldMasterId id="2147484089" r:id="rId9"/>
    <p:sldMasterId id="2147484101" r:id="rId10"/>
  </p:sldMasterIdLst>
  <p:notesMasterIdLst>
    <p:notesMasterId r:id="rId18"/>
  </p:notesMasterIdLst>
  <p:handoutMasterIdLst>
    <p:handoutMasterId r:id="rId19"/>
  </p:handoutMasterIdLst>
  <p:sldIdLst>
    <p:sldId id="419" r:id="rId11"/>
    <p:sldId id="427" r:id="rId12"/>
    <p:sldId id="426" r:id="rId13"/>
    <p:sldId id="424" r:id="rId14"/>
    <p:sldId id="421" r:id="rId15"/>
    <p:sldId id="422" r:id="rId16"/>
    <p:sldId id="423" r:id="rId17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CC"/>
    <a:srgbClr val="FF3300"/>
    <a:srgbClr val="0000FF"/>
    <a:srgbClr val="8F418B"/>
    <a:srgbClr val="FFFF00"/>
    <a:srgbClr val="FF0066"/>
    <a:srgbClr val="000000"/>
    <a:srgbClr val="827A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97" autoAdjust="0"/>
    <p:restoredTop sz="94692" autoAdjust="0"/>
  </p:normalViewPr>
  <p:slideViewPr>
    <p:cSldViewPr snapToGrid="0">
      <p:cViewPr>
        <p:scale>
          <a:sx n="73" d="100"/>
          <a:sy n="73" d="100"/>
        </p:scale>
        <p:origin x="-948" y="-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-2130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/>
              <a:t>28.08.2009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/>
              <a:t>Департамент по связям с общественностью. Организационная структура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  <a:cs typeface="+mn-cs"/>
              </a:defRPr>
            </a:lvl1pPr>
          </a:lstStyle>
          <a:p>
            <a:pPr>
              <a:defRPr/>
            </a:pPr>
            <a:fld id="{93954B28-8637-47FF-A5F2-267377A95C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180143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cs typeface="+mn-cs"/>
              </a:defRPr>
            </a:lvl1pPr>
          </a:lstStyle>
          <a:p>
            <a:pPr>
              <a:defRPr/>
            </a:pPr>
            <a:r>
              <a:rPr lang="ru-RU"/>
              <a:t>28.08.2009</a:t>
            </a:r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cs typeface="+mn-cs"/>
              </a:defRPr>
            </a:lvl1pPr>
          </a:lstStyle>
          <a:p>
            <a:pPr>
              <a:defRPr/>
            </a:pPr>
            <a:r>
              <a:rPr lang="ru-RU"/>
              <a:t>Департамент по связям с общественностью. Организационная структура</a:t>
            </a:r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cs typeface="+mn-cs"/>
              </a:defRPr>
            </a:lvl1pPr>
          </a:lstStyle>
          <a:p>
            <a:pPr>
              <a:defRPr/>
            </a:pPr>
            <a:fld id="{ADB0F7DC-A00B-4432-A1B1-564F61675E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361683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180F3D1-A837-4640-B77D-A58E89FBF373}" type="slidenum">
              <a:rPr lang="ru-RU">
                <a:solidFill>
                  <a:srgbClr val="000000"/>
                </a:solidFill>
                <a:latin typeface="Times New Roman" pitchFamily="16" charset="0"/>
              </a:rPr>
              <a:pPr eaLnBrk="1"/>
              <a:t>1</a:t>
            </a:fld>
            <a:endParaRPr lang="ru-RU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921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4063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79482" y="4715724"/>
            <a:ext cx="5437284" cy="446659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ru-RU"/>
              <a:t>ТХ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8EA0E7-EB9A-41E5-A652-C46D06CCBE00}" type="slidenum">
              <a:rPr lang="ru-RU"/>
              <a:pPr/>
              <a:t>2</a:t>
            </a:fld>
            <a:endParaRPr lang="ru-RU"/>
          </a:p>
        </p:txBody>
      </p:sp>
      <p:sp>
        <p:nvSpPr>
          <p:cNvPr id="367718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677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677188" name="Rectangle 4"/>
          <p:cNvSpPr>
            <a:spLocks noChangeArrowheads="1"/>
          </p:cNvSpPr>
          <p:nvPr/>
        </p:nvSpPr>
        <p:spPr bwMode="auto">
          <a:xfrm>
            <a:off x="1243284" y="5180581"/>
            <a:ext cx="416698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l"/>
            <a:r>
              <a:rPr lang="ru-RU" sz="1400">
                <a:solidFill>
                  <a:srgbClr val="993300"/>
                </a:solidFill>
              </a:rPr>
              <a:t>Основные принципы развития электрической сети ЕЭС России</a:t>
            </a:r>
            <a:r>
              <a:rPr lang="ru-RU" sz="1400"/>
              <a:t> </a:t>
            </a:r>
          </a:p>
        </p:txBody>
      </p:sp>
      <p:sp>
        <p:nvSpPr>
          <p:cNvPr id="3677189" name="Text Box 5"/>
          <p:cNvSpPr txBox="1">
            <a:spLocks noChangeArrowheads="1"/>
          </p:cNvSpPr>
          <p:nvPr/>
        </p:nvSpPr>
        <p:spPr bwMode="auto">
          <a:xfrm>
            <a:off x="1061147" y="5804804"/>
            <a:ext cx="4924039" cy="2356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CC"/>
                </a:solidFill>
              </a14:hiddenFill>
            </a:ext>
            <a:ext uri="{91240B29-F687-4F45-9708-019B960494DF}">
              <a14:hiddenLine xmlns:a14="http://schemas.microsoft.com/office/drawing/2010/main" w="14351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820" tIns="46706" rIns="89820" bIns="46706">
            <a:spAutoFit/>
          </a:bodyPr>
          <a:lstStyle>
            <a:lvl1pPr indent="180975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</a:t>
            </a:r>
            <a:r>
              <a:rPr lang="ru-RU" sz="1400" b="0">
                <a:solidFill>
                  <a:srgbClr val="003399"/>
                </a:solidFill>
                <a:latin typeface="Arial" charset="0"/>
              </a:rPr>
              <a:t>Разумная избыточность электрических сетей.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Схемы выдачи мощности крупных электростанций и электроснабжения крупных потребителей должны обеспечивать принцип “N-1”, для АЭС принцип “N-2”.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Улучшение уровня управляемости электрических сетей за счет использования средств принудительного потокораспределения – устройства FACTS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Увеличение надежности электрической сети за счет использования современных технологий.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ru-RU"/>
              <a:t>ТХ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8EA0E7-EB9A-41E5-A652-C46D06CCBE00}" type="slidenum">
              <a:rPr lang="ru-RU"/>
              <a:pPr/>
              <a:t>3</a:t>
            </a:fld>
            <a:endParaRPr lang="ru-RU"/>
          </a:p>
        </p:txBody>
      </p:sp>
      <p:sp>
        <p:nvSpPr>
          <p:cNvPr id="367718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677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677188" name="Rectangle 4"/>
          <p:cNvSpPr>
            <a:spLocks noChangeArrowheads="1"/>
          </p:cNvSpPr>
          <p:nvPr/>
        </p:nvSpPr>
        <p:spPr bwMode="auto">
          <a:xfrm>
            <a:off x="1243284" y="5180581"/>
            <a:ext cx="416698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l"/>
            <a:r>
              <a:rPr lang="ru-RU" sz="1400">
                <a:solidFill>
                  <a:srgbClr val="993300"/>
                </a:solidFill>
              </a:rPr>
              <a:t>Основные принципы развития электрической сети ЕЭС России</a:t>
            </a:r>
            <a:r>
              <a:rPr lang="ru-RU" sz="1400"/>
              <a:t> </a:t>
            </a:r>
          </a:p>
        </p:txBody>
      </p:sp>
      <p:sp>
        <p:nvSpPr>
          <p:cNvPr id="3677189" name="Text Box 5"/>
          <p:cNvSpPr txBox="1">
            <a:spLocks noChangeArrowheads="1"/>
          </p:cNvSpPr>
          <p:nvPr/>
        </p:nvSpPr>
        <p:spPr bwMode="auto">
          <a:xfrm>
            <a:off x="1061147" y="5804804"/>
            <a:ext cx="4924039" cy="2356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CC"/>
                </a:solidFill>
              </a14:hiddenFill>
            </a:ext>
            <a:ext uri="{91240B29-F687-4F45-9708-019B960494DF}">
              <a14:hiddenLine xmlns:a14="http://schemas.microsoft.com/office/drawing/2010/main" w="14351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820" tIns="46706" rIns="89820" bIns="46706">
            <a:spAutoFit/>
          </a:bodyPr>
          <a:lstStyle>
            <a:lvl1pPr indent="180975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</a:t>
            </a:r>
            <a:r>
              <a:rPr lang="ru-RU" sz="1400" b="0">
                <a:solidFill>
                  <a:srgbClr val="003399"/>
                </a:solidFill>
                <a:latin typeface="Arial" charset="0"/>
              </a:rPr>
              <a:t>Разумная избыточность электрических сетей.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Схемы выдачи мощности крупных электростанций и электроснабжения крупных потребителей должны обеспечивать принцип “N-1”, для АЭС принцип “N-2”.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Улучшение уровня управляемости электрических сетей за счет использования средств принудительного потокораспределения – устройства FACTS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1400" b="0">
                <a:solidFill>
                  <a:srgbClr val="333399"/>
                </a:solidFill>
                <a:latin typeface="Arial" charset="0"/>
              </a:rPr>
              <a:t> Увеличение надежности электрической сети за счет использования современных технологий.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D12E5F4-6C35-42C0-B306-6571DC5B1D1D}" type="slidenum">
              <a:rPr lang="ru-RU">
                <a:solidFill>
                  <a:srgbClr val="000000"/>
                </a:solidFill>
                <a:latin typeface="Times New Roman" pitchFamily="16" charset="0"/>
              </a:rPr>
              <a:pPr eaLnBrk="1"/>
              <a:t>4</a:t>
            </a:fld>
            <a:endParaRPr lang="ru-RU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02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4063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79482" y="4715724"/>
            <a:ext cx="5437284" cy="446659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D085020-0238-445D-B203-759E5654E165}" type="slidenum">
              <a:rPr lang="ru-RU">
                <a:solidFill>
                  <a:srgbClr val="000000"/>
                </a:solidFill>
                <a:latin typeface="Times New Roman" pitchFamily="16" charset="0"/>
              </a:rPr>
              <a:pPr eaLnBrk="1"/>
              <a:t>5</a:t>
            </a:fld>
            <a:endParaRPr lang="ru-RU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12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4063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79482" y="4715724"/>
            <a:ext cx="5437284" cy="446659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F7F1202-E5F3-4DEF-80B3-9BBC7230EBF3}" type="slidenum">
              <a:rPr lang="ru-RU">
                <a:solidFill>
                  <a:srgbClr val="000000"/>
                </a:solidFill>
                <a:latin typeface="Times New Roman" pitchFamily="16" charset="0"/>
              </a:rPr>
              <a:pPr eaLnBrk="1"/>
              <a:t>6</a:t>
            </a:fld>
            <a:endParaRPr lang="ru-RU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22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4063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79482" y="4715724"/>
            <a:ext cx="5437284" cy="446659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10249" algn="l"/>
                <a:tab pos="821954" algn="l"/>
                <a:tab pos="1233658" algn="l"/>
                <a:tab pos="1645362" algn="l"/>
                <a:tab pos="2057066" algn="l"/>
                <a:tab pos="2468771" algn="l"/>
                <a:tab pos="2880474" algn="l"/>
                <a:tab pos="3292179" algn="l"/>
                <a:tab pos="3703883" algn="l"/>
                <a:tab pos="4115587" algn="l"/>
                <a:tab pos="4527291" algn="l"/>
                <a:tab pos="4938996" algn="l"/>
                <a:tab pos="5350699" algn="l"/>
                <a:tab pos="5762404" algn="l"/>
                <a:tab pos="6174108" algn="l"/>
                <a:tab pos="6585812" algn="l"/>
                <a:tab pos="6997516" algn="l"/>
                <a:tab pos="7409220" algn="l"/>
                <a:tab pos="7820924" algn="l"/>
                <a:tab pos="8232629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DFCD56A-3BE8-4062-8B79-96E7253AC523}" type="slidenum">
              <a:rPr lang="ru-RU">
                <a:solidFill>
                  <a:srgbClr val="000000"/>
                </a:solidFill>
                <a:latin typeface="Times New Roman" pitchFamily="16" charset="0"/>
              </a:rPr>
              <a:pPr eaLnBrk="1"/>
              <a:t>7</a:t>
            </a:fld>
            <a:endParaRPr lang="ru-RU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33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54063"/>
            <a:ext cx="4960938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79482" y="4715724"/>
            <a:ext cx="5437284" cy="446659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ctrTitle"/>
          </p:nvPr>
        </p:nvSpPr>
        <p:spPr>
          <a:xfrm>
            <a:off x="684213" y="3573463"/>
            <a:ext cx="8278812" cy="747712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7308850" y="6237288"/>
            <a:ext cx="1701800" cy="476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800" b="1">
                <a:solidFill>
                  <a:schemeClr val="bg1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4213" y="6237288"/>
            <a:ext cx="6696075" cy="476250"/>
          </a:xfrm>
        </p:spPr>
        <p:txBody>
          <a:bodyPr/>
          <a:lstStyle>
            <a:lvl1pPr>
              <a:defRPr sz="1800" b="1"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73402"/>
      </p:ext>
    </p:extLst>
  </p:cSld>
  <p:clrMapOvr>
    <a:masterClrMapping/>
  </p:clrMapOvr>
  <p:transition advClick="0" advTm="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6A5AC-2F2E-4280-9785-E44F3989B1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093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8704C-E5EA-4FF8-9474-6929209B91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800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84E35-36C5-4A98-B82C-2E2C8DA01F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274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D1F08-B2C0-4AF6-9F70-68351726B7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372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D3FCD-1DD0-40C5-A06D-4EF9886F8F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747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DEBBC-B439-4971-9EA1-4B34D4B9FB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474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C3B4C-D484-464C-B68E-A72CB402C5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043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92E79-AB39-4E7B-BEFD-2CBFCAEA34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798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2425D-403B-4697-8E5B-8542277BD9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371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15C7C-AF69-49DE-9DE4-46B8033BFF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755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75A97-064B-460E-8341-1DFA08219F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262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36DA7-FD67-4B08-A703-649B521F79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129934"/>
      </p:ext>
    </p:extLst>
  </p:cSld>
  <p:clrMapOvr>
    <a:masterClrMapping/>
  </p:clrMapOvr>
  <p:transition advClick="0" advTm="2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BAC4A-124D-4532-BC9E-030F0ACD1D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371523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1_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58892-47BB-4A7E-9AE5-C9D30D8D5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385714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 descr="logo tgc-1 - blu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50" y="819150"/>
            <a:ext cx="2593975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7388" y="2924175"/>
            <a:ext cx="7772400" cy="1470025"/>
          </a:xfrm>
        </p:spPr>
        <p:txBody>
          <a:bodyPr/>
          <a:lstStyle>
            <a:lvl1pPr algn="ctr">
              <a:defRPr b="1" smtClean="0">
                <a:solidFill>
                  <a:srgbClr val="0063A8"/>
                </a:solidFill>
                <a:latin typeface="Arial" charset="0"/>
                <a:cs typeface="Arial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 smtClean="0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2511425" y="6167438"/>
            <a:ext cx="5935663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63A8"/>
                </a:solidFill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2511425" y="4652963"/>
            <a:ext cx="5948363" cy="1133475"/>
          </a:xfrm>
        </p:spPr>
        <p:txBody>
          <a:bodyPr/>
          <a:lstStyle>
            <a:lvl1pPr algn="r" eaLnBrk="0" hangingPunct="0">
              <a:defRPr sz="1800" b="1">
                <a:solidFill>
                  <a:srgbClr val="0063A8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818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70FD7-DD80-437D-92C4-6DFE540109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930964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D187D-8CCD-4680-89FE-1B4D282E45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999769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B018B-FD86-465D-B8C5-FA0F42F1AF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182404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88680-3FC6-4451-BE11-062788BED0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96728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6CF55-4CC2-48A3-B90C-25325C387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619463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DE2CA-AB2A-497C-9CC7-7AB1069BBE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968762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076C7-EECB-4D99-9274-B397E757F7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033557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9E668-6360-4795-A909-3E4005BEC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481186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072B7-88D8-410E-BFA3-6B721FE71E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151847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5878C-D8CD-4085-8795-EB7CC5341E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42107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431C1-3300-419B-92B8-C5112E9894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21201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045864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711732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58730599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75552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4109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595921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4964177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483193401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63079032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95902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871371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403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0492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0383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3935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7293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929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0024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24323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3178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0863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23883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10249-9F91-4428-BEBF-9BC2034FCB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7906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E1EF6-665C-4F38-BA3E-5229A3C425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1725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ED290-5A28-4940-ABB3-CF51A8B5F3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59215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72D8F-60C8-440D-82F8-8D1BD406C6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42046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0E0C0-59CB-4FBD-8196-10141F9F40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26928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8A06E-7138-4355-A22E-5724D38980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2127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4EEFF-4EF1-4045-BB30-0AF7058B24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41111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18F5E-A114-4A31-8FE2-9FBC39C9CD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01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2019C-7D6D-4332-BF33-4F2C106AF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5595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0C77A-8B89-4A88-A757-C3CF89A0D8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2004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888A6-F2E5-4021-A04C-A0ECE92261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23589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9EF43-90AC-4CC4-8EDF-89E6B1F6CB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17713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371BF-D35E-42EA-8BBE-E260DE078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5177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709AA-110B-4F1D-A284-FC7C0C54FF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05655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52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9C4E9-16FB-460B-8702-A9C1D62484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249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3919A-D0FC-4319-9ECE-8AFC2F59BC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4140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0BA6C-FCC4-4FC8-8F15-074A4E0E9D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67429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6FB8A-FAF9-4AC6-9B43-B4504A1D67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7964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2D3B-1EC2-40DF-BB83-BAFBAC975F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14622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952FF-2489-4840-92F3-909D074BC6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08548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F783A-DB97-45D4-BE04-3E8BD4727B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138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6082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6082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8E64F-0C0F-43BC-8203-C56B181C4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07906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81B19-3A33-4FA7-A396-6167F1591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49425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36A39-D753-4A57-A9CD-8203104A37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63515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03833-FADC-419F-98E9-DF5338F4F2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0060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9500"/>
            <a:ext cx="4495800" cy="1079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9500"/>
            <a:ext cx="4495800" cy="1079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A57CC-1CF5-43D4-94AA-0BE22DD7F3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66688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4BEBD-74EA-4B95-86D8-DD0AA5D9D7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94458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A26B2-3FCD-49D2-98B5-2A1EC934C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09626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0FEF2-29CD-4A2D-9BE7-370A53F10D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17740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48FAC-F9B1-4BC0-AF11-45D7103DD1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83806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CFD4F-4ADF-4BAD-8425-68EE961595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93694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904E4-B962-4454-BBF2-66DCF49FA9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02958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2159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2159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10908-DD5A-4C3B-B473-25C66355E9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49486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42113-D63B-42D4-A75A-4F84A857B8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14242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00EF8-9DC5-4955-90CA-3815E47559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71643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DCB18-8424-4D6E-B197-7A29C957FB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92658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82675"/>
            <a:ext cx="892175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044575" y="1082675"/>
            <a:ext cx="892175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EFB55-341C-46B6-8C99-F99D72290E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67541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4DD1E-AF6C-4703-BEA2-2D1F0D5B52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59113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EC57B-1B7F-4D0E-904C-4613817E88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04291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33B22-85E0-48D1-9FE2-3A7DF4431B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45896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40F0-38EE-4C78-93C1-5A227BA752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06296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A5F93-D9B3-4F35-BD6F-E362E89FC0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40020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63891-246B-4630-B13A-93E60444C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66072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308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308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91353-707A-4999-9712-D1C3C67390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55670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87AE3-1FE5-4AC1-B7A4-D43D8E79E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9902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031236-5BA5-4C95-B1E0-733732FCA7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25850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E99ED-72AD-4C75-BD44-EBA4927EE1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05735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100138"/>
            <a:ext cx="1452563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604963" y="1100138"/>
            <a:ext cx="1454150" cy="5226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A15DD-99AC-4784-8830-46F189897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23776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45543-AB94-41A1-B112-107280E426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40218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D3E76-8311-404F-B687-55A80D7EAF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59368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11B5A-BE05-4156-BDCA-99DFD76F8A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91351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EE867-DFE7-4F23-A0F2-EC92909CEB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3262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B3108-C29F-4C8B-A04E-4D68554ECC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73414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1E345-78FB-4FD5-8099-5F51C36E0D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33826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3261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3261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FCA16-C06A-4868-8A7E-C86AB7C173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16794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60130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4052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89248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74227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52530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76268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14233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8938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94198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8244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72300" y="0"/>
            <a:ext cx="2171700" cy="6126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6362700" cy="61261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884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1" descr="Sl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9188"/>
            <a:ext cx="914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51196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 b="0">
                <a:solidFill>
                  <a:schemeClr val="bg1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16913" y="6356350"/>
            <a:ext cx="3698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bg1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94300A62-619C-4A01-92C9-A19E061662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TextBox 5"/>
          <p:cNvSpPr txBox="1">
            <a:spLocks noChangeArrowheads="1"/>
          </p:cNvSpPr>
          <p:nvPr/>
        </p:nvSpPr>
        <p:spPr bwMode="auto">
          <a:xfrm>
            <a:off x="0" y="115888"/>
            <a:ext cx="9144000" cy="366712"/>
          </a:xfrm>
          <a:prstGeom prst="rect">
            <a:avLst/>
          </a:prstGeom>
          <a:solidFill>
            <a:srgbClr val="0066C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sz="1800" b="0" smtClean="0"/>
          </a:p>
        </p:txBody>
      </p:sp>
      <p:pic>
        <p:nvPicPr>
          <p:cNvPr id="1032" name="Picture 2" descr="Z:\Фирменный стиль ОАО ТГК-1\1-LOGO\Logo-ТГК-1-белый на синем.jpg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0072C5"/>
              </a:clrFrom>
              <a:clrTo>
                <a:srgbClr val="0072C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" b="4741"/>
          <a:stretch>
            <a:fillRect/>
          </a:stretch>
        </p:blipFill>
        <p:spPr bwMode="auto">
          <a:xfrm>
            <a:off x="571500" y="6215063"/>
            <a:ext cx="78581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36" r:id="rId1"/>
    <p:sldLayoutId id="2147484824" r:id="rId2"/>
    <p:sldLayoutId id="2147484825" r:id="rId3"/>
    <p:sldLayoutId id="2147484826" r:id="rId4"/>
    <p:sldLayoutId id="2147484827" r:id="rId5"/>
    <p:sldLayoutId id="2147484828" r:id="rId6"/>
    <p:sldLayoutId id="2147484829" r:id="rId7"/>
    <p:sldLayoutId id="2147484830" r:id="rId8"/>
    <p:sldLayoutId id="2147484831" r:id="rId9"/>
    <p:sldLayoutId id="2147484832" r:id="rId10"/>
    <p:sldLayoutId id="2147484833" r:id="rId11"/>
    <p:sldLayoutId id="2147484834" r:id="rId12"/>
    <p:sldLayoutId id="2147484937" r:id="rId13"/>
    <p:sldLayoutId id="2147484835" r:id="rId14"/>
    <p:sldLayoutId id="2147484836" r:id="rId15"/>
    <p:sldLayoutId id="2147484938" r:id="rId16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1" descr="Sl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9188"/>
            <a:ext cx="914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51196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 b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16913" y="6356350"/>
            <a:ext cx="3698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5B96FF-F496-4874-895A-6954661C3A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55" name="TextBox 5"/>
          <p:cNvSpPr txBox="1">
            <a:spLocks noChangeArrowheads="1"/>
          </p:cNvSpPr>
          <p:nvPr/>
        </p:nvSpPr>
        <p:spPr bwMode="auto">
          <a:xfrm>
            <a:off x="0" y="115888"/>
            <a:ext cx="9144000" cy="366712"/>
          </a:xfrm>
          <a:prstGeom prst="rect">
            <a:avLst/>
          </a:prstGeom>
          <a:solidFill>
            <a:srgbClr val="0066C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sz="1800" b="0" smtClean="0"/>
          </a:p>
        </p:txBody>
      </p:sp>
      <p:pic>
        <p:nvPicPr>
          <p:cNvPr id="2056" name="Picture 2" descr="Z:\Фирменный стиль ОАО ТГК-1\1-LOGO\Logo-ТГК-1-белый на синем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0072C5"/>
              </a:clrFrom>
              <a:clrTo>
                <a:srgbClr val="0072C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" b="4741"/>
          <a:stretch>
            <a:fillRect/>
          </a:stretch>
        </p:blipFill>
        <p:spPr bwMode="auto">
          <a:xfrm>
            <a:off x="571500" y="6215063"/>
            <a:ext cx="78581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37" r:id="rId1"/>
    <p:sldLayoutId id="2147484838" r:id="rId2"/>
    <p:sldLayoutId id="2147484839" r:id="rId3"/>
    <p:sldLayoutId id="2147484840" r:id="rId4"/>
    <p:sldLayoutId id="2147484841" r:id="rId5"/>
    <p:sldLayoutId id="2147484842" r:id="rId6"/>
    <p:sldLayoutId id="2147484843" r:id="rId7"/>
    <p:sldLayoutId id="2147484844" r:id="rId8"/>
    <p:sldLayoutId id="2147484845" r:id="rId9"/>
    <p:sldLayoutId id="2147484846" r:id="rId10"/>
    <p:sldLayoutId id="2147484847" r:id="rId11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5" name="Rectangle 9"/>
          <p:cNvSpPr>
            <a:spLocks noChangeArrowheads="1"/>
          </p:cNvSpPr>
          <p:nvPr/>
        </p:nvSpPr>
        <p:spPr bwMode="auto">
          <a:xfrm>
            <a:off x="0" y="6313488"/>
            <a:ext cx="9144000" cy="544512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6" name="Rectangle 13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7" name="Rectangle 14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3078" name="Line 15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079" name="Line 33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080" name="Line 3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3081" name="Picture 39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48" r:id="rId1"/>
    <p:sldLayoutId id="2147484849" r:id="rId2"/>
    <p:sldLayoutId id="2147484850" r:id="rId3"/>
    <p:sldLayoutId id="2147484851" r:id="rId4"/>
    <p:sldLayoutId id="2147484852" r:id="rId5"/>
    <p:sldLayoutId id="2147484853" r:id="rId6"/>
    <p:sldLayoutId id="2147484854" r:id="rId7"/>
    <p:sldLayoutId id="2147484855" r:id="rId8"/>
    <p:sldLayoutId id="2147484856" r:id="rId9"/>
    <p:sldLayoutId id="2147484857" r:id="rId10"/>
    <p:sldLayoutId id="2147484858" r:id="rId11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4109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4110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4111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4102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10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9937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r>
              <a:rPr lang="en-US"/>
              <a:t>&lt;#&gt;</a:t>
            </a:r>
            <a:endParaRPr lang="ru-RU"/>
          </a:p>
        </p:txBody>
      </p:sp>
      <p:sp>
        <p:nvSpPr>
          <p:cNvPr id="39937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6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107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4108" name="Picture 20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59" r:id="rId1"/>
    <p:sldLayoutId id="2147484860" r:id="rId2"/>
    <p:sldLayoutId id="2147484861" r:id="rId3"/>
    <p:sldLayoutId id="2147484862" r:id="rId4"/>
    <p:sldLayoutId id="2147484863" r:id="rId5"/>
    <p:sldLayoutId id="2147484864" r:id="rId6"/>
    <p:sldLayoutId id="2147484865" r:id="rId7"/>
    <p:sldLayoutId id="2147484866" r:id="rId8"/>
    <p:sldLayoutId id="2147484867" r:id="rId9"/>
    <p:sldLayoutId id="2147484868" r:id="rId10"/>
    <p:sldLayoutId id="214748486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123" name="Rectangle 20"/>
          <p:cNvSpPr>
            <a:spLocks noChangeArrowheads="1"/>
          </p:cNvSpPr>
          <p:nvPr/>
        </p:nvSpPr>
        <p:spPr bwMode="auto">
          <a:xfrm>
            <a:off x="1939925" y="2606675"/>
            <a:ext cx="7204075" cy="3713163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512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134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5135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5136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5127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5128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693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BB6E6F30-D5D9-4CC7-83EA-FAA9458802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6932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31" name="Line 21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5132" name="Line 22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5133" name="Picture 27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70" r:id="rId1"/>
    <p:sldLayoutId id="2147484871" r:id="rId2"/>
    <p:sldLayoutId id="2147484872" r:id="rId3"/>
    <p:sldLayoutId id="2147484873" r:id="rId4"/>
    <p:sldLayoutId id="2147484874" r:id="rId5"/>
    <p:sldLayoutId id="2147484875" r:id="rId6"/>
    <p:sldLayoutId id="2147484876" r:id="rId7"/>
    <p:sldLayoutId id="2147484877" r:id="rId8"/>
    <p:sldLayoutId id="2147484878" r:id="rId9"/>
    <p:sldLayoutId id="2147484879" r:id="rId10"/>
    <p:sldLayoutId id="2147484880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147" name="Rectangle 19"/>
          <p:cNvSpPr>
            <a:spLocks noChangeArrowheads="1"/>
          </p:cNvSpPr>
          <p:nvPr/>
        </p:nvSpPr>
        <p:spPr bwMode="auto">
          <a:xfrm>
            <a:off x="0" y="2605088"/>
            <a:ext cx="9144000" cy="3713162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6159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6160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6161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6152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034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E673C1B7-486D-4EE4-BFDA-2FDD48BC3D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035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5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6156" name="Line 20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6157" name="Line 21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6158" name="Picture 27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81" r:id="rId1"/>
    <p:sldLayoutId id="2147484882" r:id="rId2"/>
    <p:sldLayoutId id="2147484883" r:id="rId3"/>
    <p:sldLayoutId id="2147484884" r:id="rId4"/>
    <p:sldLayoutId id="2147484885" r:id="rId5"/>
    <p:sldLayoutId id="2147484886" r:id="rId6"/>
    <p:sldLayoutId id="2147484887" r:id="rId7"/>
    <p:sldLayoutId id="2147484888" r:id="rId8"/>
    <p:sldLayoutId id="2147484889" r:id="rId9"/>
    <p:sldLayoutId id="2147484890" r:id="rId10"/>
    <p:sldLayoutId id="214748489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79500"/>
            <a:ext cx="91440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171" name="Rectangle 23"/>
          <p:cNvSpPr>
            <a:spLocks noChangeArrowheads="1"/>
          </p:cNvSpPr>
          <p:nvPr/>
        </p:nvSpPr>
        <p:spPr bwMode="auto">
          <a:xfrm>
            <a:off x="0" y="2159000"/>
            <a:ext cx="9144000" cy="4160838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7172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7183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7184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7185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7173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7174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7175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176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137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8CEA86E7-3871-4F9B-BDB6-093C7120C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13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9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7180" name="Line 2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181" name="Line 2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7182" name="Picture 30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892" r:id="rId1"/>
    <p:sldLayoutId id="2147484893" r:id="rId2"/>
    <p:sldLayoutId id="2147484894" r:id="rId3"/>
    <p:sldLayoutId id="2147484895" r:id="rId4"/>
    <p:sldLayoutId id="2147484896" r:id="rId5"/>
    <p:sldLayoutId id="2147484897" r:id="rId6"/>
    <p:sldLayoutId id="2147484898" r:id="rId7"/>
    <p:sldLayoutId id="2147484899" r:id="rId8"/>
    <p:sldLayoutId id="2147484900" r:id="rId9"/>
    <p:sldLayoutId id="2147484901" r:id="rId10"/>
    <p:sldLayoutId id="2147484902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935163" y="1077913"/>
            <a:ext cx="7208837" cy="5262562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8207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8208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8209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8196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8198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8199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200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082675"/>
            <a:ext cx="1936750" cy="522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</a:t>
            </a:r>
          </a:p>
          <a:p>
            <a:pPr lvl="0"/>
            <a:r>
              <a:rPr lang="ru-RU" smtClean="0"/>
              <a:t>текста</a:t>
            </a:r>
          </a:p>
        </p:txBody>
      </p:sp>
      <p:sp>
        <p:nvSpPr>
          <p:cNvPr id="27239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B84DE1A6-5C9A-4E41-8015-7A815C9007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239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3" name="Rectangle 15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8204" name="Line 17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8205" name="Line 18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8206" name="Picture 24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03" r:id="rId1"/>
    <p:sldLayoutId id="2147484904" r:id="rId2"/>
    <p:sldLayoutId id="2147484905" r:id="rId3"/>
    <p:sldLayoutId id="2147484906" r:id="rId4"/>
    <p:sldLayoutId id="2147484907" r:id="rId5"/>
    <p:sldLayoutId id="2147484908" r:id="rId6"/>
    <p:sldLayoutId id="2147484909" r:id="rId7"/>
    <p:sldLayoutId id="2147484910" r:id="rId8"/>
    <p:sldLayoutId id="2147484911" r:id="rId9"/>
    <p:sldLayoutId id="2147484912" r:id="rId10"/>
    <p:sldLayoutId id="214748491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057525" y="1087438"/>
            <a:ext cx="6086475" cy="525145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9231" name="Rectangle 4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9232" name="Rectangle 5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9233" name="Line 6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9220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9221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9222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922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24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100138"/>
            <a:ext cx="3059113" cy="522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</a:t>
            </a:r>
          </a:p>
          <a:p>
            <a:pPr lvl="0"/>
            <a:r>
              <a:rPr lang="ru-RU" smtClean="0"/>
              <a:t>текста</a:t>
            </a:r>
          </a:p>
        </p:txBody>
      </p:sp>
      <p:sp>
        <p:nvSpPr>
          <p:cNvPr id="275468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>
                <a:cs typeface="+mn-cs"/>
              </a:defRPr>
            </a:lvl1pPr>
          </a:lstStyle>
          <a:p>
            <a:pPr>
              <a:defRPr/>
            </a:pPr>
            <a:fld id="{E138441A-0B4B-45CD-8E4C-0DDD50B4F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7546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7" name="Rectangle 14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9228" name="Line 16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9229" name="Line 17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9230" name="Picture 23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14" r:id="rId1"/>
    <p:sldLayoutId id="2147484915" r:id="rId2"/>
    <p:sldLayoutId id="2147484916" r:id="rId3"/>
    <p:sldLayoutId id="2147484917" r:id="rId4"/>
    <p:sldLayoutId id="2147484918" r:id="rId5"/>
    <p:sldLayoutId id="2147484919" r:id="rId6"/>
    <p:sldLayoutId id="2147484920" r:id="rId7"/>
    <p:sldLayoutId id="2147484921" r:id="rId8"/>
    <p:sldLayoutId id="2147484922" r:id="rId9"/>
    <p:sldLayoutId id="2147484923" r:id="rId10"/>
    <p:sldLayoutId id="2147484924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10253" name="Rectangle 5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0254" name="Rectangle 6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0255" name="Line 7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10244" name="Rectangle 8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0246" name="Line 10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1024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6762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9" name="Rectangle 14"/>
          <p:cNvSpPr>
            <a:spLocks noChangeArrowheads="1"/>
          </p:cNvSpPr>
          <p:nvPr/>
        </p:nvSpPr>
        <p:spPr bwMode="auto">
          <a:xfrm>
            <a:off x="755650" y="7605713"/>
            <a:ext cx="4103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0250" name="Line 16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10251" name="Line 17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10252" name="Picture 22" descr="logo-tgc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35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25" r:id="rId1"/>
    <p:sldLayoutId id="2147484926" r:id="rId2"/>
    <p:sldLayoutId id="2147484927" r:id="rId3"/>
    <p:sldLayoutId id="2147484928" r:id="rId4"/>
    <p:sldLayoutId id="2147484929" r:id="rId5"/>
    <p:sldLayoutId id="2147484930" r:id="rId6"/>
    <p:sldLayoutId id="2147484931" r:id="rId7"/>
    <p:sldLayoutId id="2147484932" r:id="rId8"/>
    <p:sldLayoutId id="2147484933" r:id="rId9"/>
    <p:sldLayoutId id="2147484934" r:id="rId10"/>
    <p:sldLayoutId id="2147484935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600" b="1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hyperlink" Target="http://tgc1.cuba-design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1521566" y="2583633"/>
            <a:ext cx="5716800" cy="465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28737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endParaRPr lang="ru-RU" sz="3300" dirty="0">
              <a:solidFill>
                <a:srgbClr val="FFFFFF"/>
              </a:solidFill>
            </a:endParaRPr>
          </a:p>
        </p:txBody>
      </p:sp>
      <p:sp>
        <p:nvSpPr>
          <p:cNvPr id="2054" name="Text Box 5"/>
          <p:cNvSpPr txBox="1">
            <a:spLocks noChangeArrowheads="1"/>
          </p:cNvSpPr>
          <p:nvPr/>
        </p:nvSpPr>
        <p:spPr bwMode="auto">
          <a:xfrm>
            <a:off x="4372663" y="6344808"/>
            <a:ext cx="4771337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 smtClean="0">
                <a:solidFill>
                  <a:srgbClr val="FFFFFF"/>
                </a:solidFill>
              </a:rPr>
              <a:t>Санкт-Петербург,  14 декабря 2010 года</a:t>
            </a:r>
            <a:endParaRPr lang="ru-RU" sz="1800" dirty="0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Энергетика России сегодня</a:t>
            </a:r>
            <a:endParaRPr lang="ru-RU" sz="5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Борис Феликсович </a:t>
            </a:r>
            <a:r>
              <a:rPr lang="ru-RU" dirty="0" err="1" smtClean="0">
                <a:solidFill>
                  <a:schemeClr val="tx1"/>
                </a:solidFill>
              </a:rPr>
              <a:t>Вайнзихер</a:t>
            </a:r>
            <a:r>
              <a:rPr lang="ru-RU" dirty="0" smtClean="0">
                <a:solidFill>
                  <a:schemeClr val="tx1"/>
                </a:solidFill>
              </a:rPr>
              <a:t>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генеральный директор ОАО «ТГК-1»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93966" y="519297"/>
            <a:ext cx="67495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>
              <a:buClrTx/>
              <a:buFontTx/>
              <a:buNone/>
            </a:pPr>
            <a:r>
              <a:rPr lang="ru-RU" sz="2400" b="0" dirty="0" smtClean="0">
                <a:solidFill>
                  <a:srgbClr val="FFFFFF"/>
                </a:solidFill>
                <a:latin typeface="+mj-lt"/>
              </a:rPr>
              <a:t>«Моя энергия»: открытый урок в Лицее ФТШ</a:t>
            </a:r>
            <a:endParaRPr lang="ru-RU" sz="2400" b="0" dirty="0">
              <a:solidFill>
                <a:srgbClr val="FFFFFF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9908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78" b="12316"/>
          <a:stretch/>
        </p:blipFill>
        <p:spPr bwMode="auto">
          <a:xfrm>
            <a:off x="0" y="1097280"/>
            <a:ext cx="9147350" cy="5225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7" name="Text Box 1"/>
          <p:cNvSpPr txBox="1">
            <a:spLocks noChangeArrowheads="1"/>
          </p:cNvSpPr>
          <p:nvPr/>
        </p:nvSpPr>
        <p:spPr bwMode="auto">
          <a:xfrm>
            <a:off x="2013635" y="613954"/>
            <a:ext cx="7024320" cy="559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9267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400" b="0" dirty="0" smtClean="0">
                <a:latin typeface="+mj-lt"/>
              </a:rPr>
              <a:t>      </a:t>
            </a:r>
            <a:r>
              <a:rPr lang="ru-RU" sz="2400" b="0" dirty="0" smtClean="0">
                <a:latin typeface="+mj-lt"/>
              </a:rPr>
              <a:t>Что это?</a:t>
            </a:r>
            <a:endParaRPr lang="ru-RU" sz="2400" b="0" dirty="0">
              <a:latin typeface="+mj-lt"/>
            </a:endParaRPr>
          </a:p>
          <a:p>
            <a:pPr eaLnBrk="1">
              <a:buClrTx/>
              <a:buFontTx/>
              <a:buNone/>
            </a:pPr>
            <a:endParaRPr lang="ru-RU" sz="2200" dirty="0">
              <a:solidFill>
                <a:srgbClr val="007AC3"/>
              </a:solidFill>
            </a:endParaRPr>
          </a:p>
        </p:txBody>
      </p:sp>
      <p:sp>
        <p:nvSpPr>
          <p:cNvPr id="168" name="Text Box 5"/>
          <p:cNvSpPr txBox="1">
            <a:spLocks noChangeArrowheads="1"/>
          </p:cNvSpPr>
          <p:nvPr/>
        </p:nvSpPr>
        <p:spPr bwMode="auto">
          <a:xfrm>
            <a:off x="4372663" y="6344808"/>
            <a:ext cx="4771337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 smtClean="0">
                <a:solidFill>
                  <a:srgbClr val="FFFFFF"/>
                </a:solidFill>
              </a:rPr>
              <a:t>Санкт-Петербург,  14 декабря 2010 года</a:t>
            </a:r>
            <a:endParaRPr lang="ru-RU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228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5138" name="Line 2"/>
          <p:cNvSpPr>
            <a:spLocks noChangeShapeType="1"/>
          </p:cNvSpPr>
          <p:nvPr/>
        </p:nvSpPr>
        <p:spPr bwMode="auto">
          <a:xfrm>
            <a:off x="1979735" y="2781300"/>
            <a:ext cx="797169" cy="2159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39" name="Line 3"/>
          <p:cNvSpPr>
            <a:spLocks noChangeShapeType="1"/>
          </p:cNvSpPr>
          <p:nvPr/>
        </p:nvSpPr>
        <p:spPr bwMode="auto">
          <a:xfrm>
            <a:off x="1513743" y="2060576"/>
            <a:ext cx="465992" cy="7207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40" name="Freeform 4"/>
          <p:cNvSpPr>
            <a:spLocks/>
          </p:cNvSpPr>
          <p:nvPr/>
        </p:nvSpPr>
        <p:spPr bwMode="auto">
          <a:xfrm>
            <a:off x="205154" y="3789364"/>
            <a:ext cx="845527" cy="1074737"/>
          </a:xfrm>
          <a:custGeom>
            <a:avLst/>
            <a:gdLst>
              <a:gd name="T0" fmla="*/ 577 w 577"/>
              <a:gd name="T1" fmla="*/ 0 h 677"/>
              <a:gd name="T2" fmla="*/ 0 w 577"/>
              <a:gd name="T3" fmla="*/ 345 h 677"/>
              <a:gd name="T4" fmla="*/ 104 w 577"/>
              <a:gd name="T5" fmla="*/ 677 h 6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7" h="677">
                <a:moveTo>
                  <a:pt x="577" y="0"/>
                </a:moveTo>
                <a:lnTo>
                  <a:pt x="0" y="345"/>
                </a:lnTo>
                <a:lnTo>
                  <a:pt x="104" y="677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41" name="Line 5"/>
          <p:cNvSpPr>
            <a:spLocks noChangeShapeType="1"/>
          </p:cNvSpPr>
          <p:nvPr/>
        </p:nvSpPr>
        <p:spPr bwMode="auto">
          <a:xfrm>
            <a:off x="1248508" y="5734051"/>
            <a:ext cx="797169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42" name="Freeform 6"/>
          <p:cNvSpPr>
            <a:spLocks/>
          </p:cNvSpPr>
          <p:nvPr/>
        </p:nvSpPr>
        <p:spPr bwMode="auto">
          <a:xfrm>
            <a:off x="8299938" y="4330700"/>
            <a:ext cx="304800" cy="139700"/>
          </a:xfrm>
          <a:custGeom>
            <a:avLst/>
            <a:gdLst>
              <a:gd name="T0" fmla="*/ 0 w 208"/>
              <a:gd name="T1" fmla="*/ 0 h 88"/>
              <a:gd name="T2" fmla="*/ 208 w 208"/>
              <a:gd name="T3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08" h="88">
                <a:moveTo>
                  <a:pt x="0" y="0"/>
                </a:moveTo>
                <a:lnTo>
                  <a:pt x="208" y="88"/>
                </a:lnTo>
              </a:path>
            </a:pathLst>
          </a:custGeom>
          <a:noFill/>
          <a:ln w="14351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43" name="Line 7"/>
          <p:cNvSpPr>
            <a:spLocks noChangeShapeType="1"/>
          </p:cNvSpPr>
          <p:nvPr/>
        </p:nvSpPr>
        <p:spPr bwMode="auto">
          <a:xfrm flipH="1">
            <a:off x="383931" y="4724401"/>
            <a:ext cx="665285" cy="1152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44" name="Line 8"/>
          <p:cNvSpPr>
            <a:spLocks noChangeShapeType="1"/>
          </p:cNvSpPr>
          <p:nvPr/>
        </p:nvSpPr>
        <p:spPr bwMode="auto">
          <a:xfrm>
            <a:off x="1049216" y="4724400"/>
            <a:ext cx="199292" cy="10096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45" name="Line 9"/>
          <p:cNvSpPr>
            <a:spLocks noChangeShapeType="1"/>
          </p:cNvSpPr>
          <p:nvPr/>
        </p:nvSpPr>
        <p:spPr bwMode="auto">
          <a:xfrm flipH="1">
            <a:off x="383931" y="4724401"/>
            <a:ext cx="665285" cy="144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46" name="Freeform 10"/>
          <p:cNvSpPr>
            <a:spLocks/>
          </p:cNvSpPr>
          <p:nvPr/>
        </p:nvSpPr>
        <p:spPr bwMode="auto">
          <a:xfrm>
            <a:off x="1314450" y="2943226"/>
            <a:ext cx="1323242" cy="561975"/>
          </a:xfrm>
          <a:custGeom>
            <a:avLst/>
            <a:gdLst>
              <a:gd name="T0" fmla="*/ 0 w 903"/>
              <a:gd name="T1" fmla="*/ 0 h 354"/>
              <a:gd name="T2" fmla="*/ 681 w 903"/>
              <a:gd name="T3" fmla="*/ 312 h 354"/>
              <a:gd name="T4" fmla="*/ 903 w 903"/>
              <a:gd name="T5" fmla="*/ 354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03" h="354">
                <a:moveTo>
                  <a:pt x="0" y="0"/>
                </a:moveTo>
                <a:lnTo>
                  <a:pt x="681" y="312"/>
                </a:lnTo>
                <a:lnTo>
                  <a:pt x="903" y="354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47" name="Freeform 11"/>
          <p:cNvSpPr>
            <a:spLocks/>
          </p:cNvSpPr>
          <p:nvPr/>
        </p:nvSpPr>
        <p:spPr bwMode="auto">
          <a:xfrm>
            <a:off x="3376247" y="3573463"/>
            <a:ext cx="1345223" cy="646112"/>
          </a:xfrm>
          <a:custGeom>
            <a:avLst/>
            <a:gdLst>
              <a:gd name="T0" fmla="*/ 0 w 918"/>
              <a:gd name="T1" fmla="*/ 0 h 407"/>
              <a:gd name="T2" fmla="*/ 720 w 918"/>
              <a:gd name="T3" fmla="*/ 275 h 407"/>
              <a:gd name="T4" fmla="*/ 918 w 918"/>
              <a:gd name="T5" fmla="*/ 407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18" h="407">
                <a:moveTo>
                  <a:pt x="0" y="0"/>
                </a:moveTo>
                <a:lnTo>
                  <a:pt x="720" y="275"/>
                </a:lnTo>
                <a:lnTo>
                  <a:pt x="918" y="407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48" name="Line 12"/>
          <p:cNvSpPr>
            <a:spLocks noChangeShapeType="1"/>
          </p:cNvSpPr>
          <p:nvPr/>
        </p:nvSpPr>
        <p:spPr bwMode="auto">
          <a:xfrm>
            <a:off x="716573" y="3644900"/>
            <a:ext cx="332642" cy="144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49" name="Line 13"/>
          <p:cNvSpPr>
            <a:spLocks noChangeShapeType="1"/>
          </p:cNvSpPr>
          <p:nvPr/>
        </p:nvSpPr>
        <p:spPr bwMode="auto">
          <a:xfrm flipV="1">
            <a:off x="1049216" y="3644900"/>
            <a:ext cx="464527" cy="144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0" name="Line 14"/>
          <p:cNvSpPr>
            <a:spLocks noChangeShapeType="1"/>
          </p:cNvSpPr>
          <p:nvPr/>
        </p:nvSpPr>
        <p:spPr bwMode="auto">
          <a:xfrm>
            <a:off x="4106008" y="2708275"/>
            <a:ext cx="200758" cy="4333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1" name="Line 15"/>
          <p:cNvSpPr>
            <a:spLocks noChangeShapeType="1"/>
          </p:cNvSpPr>
          <p:nvPr/>
        </p:nvSpPr>
        <p:spPr bwMode="auto">
          <a:xfrm>
            <a:off x="1513743" y="3429000"/>
            <a:ext cx="4188069" cy="576263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2" name="Line 16"/>
          <p:cNvSpPr>
            <a:spLocks noChangeShapeType="1"/>
          </p:cNvSpPr>
          <p:nvPr/>
        </p:nvSpPr>
        <p:spPr bwMode="auto">
          <a:xfrm flipV="1">
            <a:off x="8626719" y="4149726"/>
            <a:ext cx="133350" cy="3587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3" name="Line 17"/>
          <p:cNvSpPr>
            <a:spLocks noChangeShapeType="1"/>
          </p:cNvSpPr>
          <p:nvPr/>
        </p:nvSpPr>
        <p:spPr bwMode="auto">
          <a:xfrm>
            <a:off x="4239358" y="2249489"/>
            <a:ext cx="332642" cy="269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4" name="Line 18"/>
          <p:cNvSpPr>
            <a:spLocks noChangeShapeType="1"/>
          </p:cNvSpPr>
          <p:nvPr/>
        </p:nvSpPr>
        <p:spPr bwMode="auto">
          <a:xfrm>
            <a:off x="8560777" y="4868863"/>
            <a:ext cx="331177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5" name="Line 19"/>
          <p:cNvSpPr>
            <a:spLocks noChangeShapeType="1"/>
          </p:cNvSpPr>
          <p:nvPr/>
        </p:nvSpPr>
        <p:spPr bwMode="auto">
          <a:xfrm flipV="1">
            <a:off x="1049216" y="2033588"/>
            <a:ext cx="464527" cy="3603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6" name="Line 20"/>
          <p:cNvSpPr>
            <a:spLocks noChangeShapeType="1"/>
          </p:cNvSpPr>
          <p:nvPr/>
        </p:nvSpPr>
        <p:spPr bwMode="auto">
          <a:xfrm flipV="1">
            <a:off x="3906716" y="2276475"/>
            <a:ext cx="400050" cy="838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7" name="Line 21"/>
          <p:cNvSpPr>
            <a:spLocks noChangeShapeType="1"/>
          </p:cNvSpPr>
          <p:nvPr/>
        </p:nvSpPr>
        <p:spPr bwMode="auto">
          <a:xfrm>
            <a:off x="5103935" y="3500439"/>
            <a:ext cx="199292" cy="5048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58" name="Line 22"/>
          <p:cNvSpPr>
            <a:spLocks noChangeShapeType="1"/>
          </p:cNvSpPr>
          <p:nvPr/>
        </p:nvSpPr>
        <p:spPr bwMode="auto">
          <a:xfrm flipH="1">
            <a:off x="3376247" y="3141663"/>
            <a:ext cx="530469" cy="4048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grpSp>
        <p:nvGrpSpPr>
          <p:cNvPr id="3675159" name="Group 23"/>
          <p:cNvGrpSpPr>
            <a:grpSpLocks/>
          </p:cNvGrpSpPr>
          <p:nvPr/>
        </p:nvGrpSpPr>
        <p:grpSpPr bwMode="auto">
          <a:xfrm>
            <a:off x="5968512" y="3575050"/>
            <a:ext cx="797169" cy="501650"/>
            <a:chOff x="4073" y="2251"/>
            <a:chExt cx="544" cy="316"/>
          </a:xfrm>
        </p:grpSpPr>
        <p:sp>
          <p:nvSpPr>
            <p:cNvPr id="3675160" name="Line 24"/>
            <p:cNvSpPr>
              <a:spLocks noChangeShapeType="1"/>
            </p:cNvSpPr>
            <p:nvPr/>
          </p:nvSpPr>
          <p:spPr bwMode="auto">
            <a:xfrm>
              <a:off x="4345" y="2251"/>
              <a:ext cx="272" cy="2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161" name="Freeform 25"/>
            <p:cNvSpPr>
              <a:spLocks/>
            </p:cNvSpPr>
            <p:nvPr/>
          </p:nvSpPr>
          <p:spPr bwMode="auto">
            <a:xfrm>
              <a:off x="4073" y="2279"/>
              <a:ext cx="540" cy="288"/>
            </a:xfrm>
            <a:custGeom>
              <a:avLst/>
              <a:gdLst>
                <a:gd name="T0" fmla="*/ 0 w 540"/>
                <a:gd name="T1" fmla="*/ 288 h 288"/>
                <a:gd name="T2" fmla="*/ 268 w 540"/>
                <a:gd name="T3" fmla="*/ 0 h 288"/>
                <a:gd name="T4" fmla="*/ 540 w 540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0" h="288">
                  <a:moveTo>
                    <a:pt x="0" y="288"/>
                  </a:moveTo>
                  <a:lnTo>
                    <a:pt x="268" y="0"/>
                  </a:lnTo>
                  <a:lnTo>
                    <a:pt x="540" y="288"/>
                  </a:ln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</p:grpSp>
      <p:sp>
        <p:nvSpPr>
          <p:cNvPr id="3675162" name="Line 26"/>
          <p:cNvSpPr>
            <a:spLocks noChangeShapeType="1"/>
          </p:cNvSpPr>
          <p:nvPr/>
        </p:nvSpPr>
        <p:spPr bwMode="auto">
          <a:xfrm>
            <a:off x="3314701" y="2538413"/>
            <a:ext cx="61546" cy="5016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63" name="Line 27"/>
          <p:cNvSpPr>
            <a:spLocks noChangeShapeType="1"/>
          </p:cNvSpPr>
          <p:nvPr/>
        </p:nvSpPr>
        <p:spPr bwMode="auto">
          <a:xfrm>
            <a:off x="2910254" y="2538414"/>
            <a:ext cx="0" cy="4587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64" name="Line 28"/>
          <p:cNvSpPr>
            <a:spLocks noChangeShapeType="1"/>
          </p:cNvSpPr>
          <p:nvPr/>
        </p:nvSpPr>
        <p:spPr bwMode="auto">
          <a:xfrm flipV="1">
            <a:off x="4306766" y="1557339"/>
            <a:ext cx="65942" cy="7191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65" name="Line 29"/>
          <p:cNvSpPr>
            <a:spLocks noChangeShapeType="1"/>
          </p:cNvSpPr>
          <p:nvPr/>
        </p:nvSpPr>
        <p:spPr bwMode="auto">
          <a:xfrm flipH="1">
            <a:off x="8427428" y="4481513"/>
            <a:ext cx="199292" cy="10080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66" name="Freeform 30"/>
          <p:cNvSpPr>
            <a:spLocks/>
          </p:cNvSpPr>
          <p:nvPr/>
        </p:nvSpPr>
        <p:spPr bwMode="auto">
          <a:xfrm>
            <a:off x="2495550" y="2465389"/>
            <a:ext cx="1211873" cy="73025"/>
          </a:xfrm>
          <a:custGeom>
            <a:avLst/>
            <a:gdLst>
              <a:gd name="T0" fmla="*/ 0 w 1145"/>
              <a:gd name="T1" fmla="*/ 40 h 40"/>
              <a:gd name="T2" fmla="*/ 1145 w 1145"/>
              <a:gd name="T3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145" h="40">
                <a:moveTo>
                  <a:pt x="0" y="40"/>
                </a:moveTo>
                <a:lnTo>
                  <a:pt x="1145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67" name="Line 31"/>
          <p:cNvSpPr>
            <a:spLocks noChangeShapeType="1"/>
          </p:cNvSpPr>
          <p:nvPr/>
        </p:nvSpPr>
        <p:spPr bwMode="auto">
          <a:xfrm flipV="1">
            <a:off x="1913793" y="3473451"/>
            <a:ext cx="731227" cy="9366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68" name="Freeform 32"/>
          <p:cNvSpPr>
            <a:spLocks/>
          </p:cNvSpPr>
          <p:nvPr/>
        </p:nvSpPr>
        <p:spPr bwMode="auto">
          <a:xfrm>
            <a:off x="383931" y="3475038"/>
            <a:ext cx="2261089" cy="1322387"/>
          </a:xfrm>
          <a:custGeom>
            <a:avLst/>
            <a:gdLst>
              <a:gd name="T0" fmla="*/ 0 w 1097"/>
              <a:gd name="T1" fmla="*/ 757 h 757"/>
              <a:gd name="T2" fmla="*/ 1097 w 1097"/>
              <a:gd name="T3" fmla="*/ 0 h 75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97" h="757">
                <a:moveTo>
                  <a:pt x="0" y="757"/>
                </a:moveTo>
                <a:lnTo>
                  <a:pt x="1097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69" name="Line 33"/>
          <p:cNvSpPr>
            <a:spLocks noChangeShapeType="1"/>
          </p:cNvSpPr>
          <p:nvPr/>
        </p:nvSpPr>
        <p:spPr bwMode="auto">
          <a:xfrm>
            <a:off x="4506059" y="4005263"/>
            <a:ext cx="2259623" cy="444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0" name="Line 34"/>
          <p:cNvSpPr>
            <a:spLocks noChangeShapeType="1"/>
          </p:cNvSpPr>
          <p:nvPr/>
        </p:nvSpPr>
        <p:spPr bwMode="auto">
          <a:xfrm>
            <a:off x="783982" y="1746250"/>
            <a:ext cx="331177" cy="863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1" name="Oval 35"/>
          <p:cNvSpPr>
            <a:spLocks noChangeArrowheads="1"/>
          </p:cNvSpPr>
          <p:nvPr/>
        </p:nvSpPr>
        <p:spPr bwMode="auto">
          <a:xfrm>
            <a:off x="983273" y="2322513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72" name="Freeform 36"/>
          <p:cNvSpPr>
            <a:spLocks/>
          </p:cNvSpPr>
          <p:nvPr/>
        </p:nvSpPr>
        <p:spPr bwMode="auto">
          <a:xfrm>
            <a:off x="281354" y="2830514"/>
            <a:ext cx="422031" cy="801687"/>
          </a:xfrm>
          <a:custGeom>
            <a:avLst/>
            <a:gdLst>
              <a:gd name="T0" fmla="*/ 0 w 288"/>
              <a:gd name="T1" fmla="*/ 0 h 505"/>
              <a:gd name="T2" fmla="*/ 128 w 288"/>
              <a:gd name="T3" fmla="*/ 392 h 505"/>
              <a:gd name="T4" fmla="*/ 288 w 288"/>
              <a:gd name="T5" fmla="*/ 505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88" h="505">
                <a:moveTo>
                  <a:pt x="0" y="0"/>
                </a:moveTo>
                <a:lnTo>
                  <a:pt x="128" y="392"/>
                </a:lnTo>
                <a:lnTo>
                  <a:pt x="288" y="505"/>
                </a:ln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3" name="Line 37"/>
          <p:cNvSpPr>
            <a:spLocks noChangeShapeType="1"/>
          </p:cNvSpPr>
          <p:nvPr/>
        </p:nvSpPr>
        <p:spPr bwMode="auto">
          <a:xfrm flipH="1">
            <a:off x="252047" y="2825750"/>
            <a:ext cx="73122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4" name="Freeform 38"/>
          <p:cNvSpPr>
            <a:spLocks/>
          </p:cNvSpPr>
          <p:nvPr/>
        </p:nvSpPr>
        <p:spPr bwMode="auto">
          <a:xfrm flipH="1">
            <a:off x="983274" y="2825751"/>
            <a:ext cx="65942" cy="963613"/>
          </a:xfrm>
          <a:custGeom>
            <a:avLst/>
            <a:gdLst>
              <a:gd name="T0" fmla="*/ 31 w 31"/>
              <a:gd name="T1" fmla="*/ 0 h 619"/>
              <a:gd name="T2" fmla="*/ 0 w 31"/>
              <a:gd name="T3" fmla="*/ 619 h 61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" h="619">
                <a:moveTo>
                  <a:pt x="31" y="0"/>
                </a:moveTo>
                <a:lnTo>
                  <a:pt x="0" y="619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5" name="Freeform 39"/>
          <p:cNvSpPr>
            <a:spLocks/>
          </p:cNvSpPr>
          <p:nvPr/>
        </p:nvSpPr>
        <p:spPr bwMode="auto">
          <a:xfrm>
            <a:off x="1037492" y="2970214"/>
            <a:ext cx="838200" cy="1716087"/>
          </a:xfrm>
          <a:custGeom>
            <a:avLst/>
            <a:gdLst>
              <a:gd name="T0" fmla="*/ 144 w 572"/>
              <a:gd name="T1" fmla="*/ 0 h 1081"/>
              <a:gd name="T2" fmla="*/ 364 w 572"/>
              <a:gd name="T3" fmla="*/ 297 h 1081"/>
              <a:gd name="T4" fmla="*/ 332 w 572"/>
              <a:gd name="T5" fmla="*/ 401 h 1081"/>
              <a:gd name="T6" fmla="*/ 564 w 572"/>
              <a:gd name="T7" fmla="*/ 904 h 1081"/>
              <a:gd name="T8" fmla="*/ 572 w 572"/>
              <a:gd name="T9" fmla="*/ 920 h 1081"/>
              <a:gd name="T10" fmla="*/ 0 w 572"/>
              <a:gd name="T11" fmla="*/ 1081 h 10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2" h="1081">
                <a:moveTo>
                  <a:pt x="144" y="0"/>
                </a:moveTo>
                <a:lnTo>
                  <a:pt x="364" y="297"/>
                </a:lnTo>
                <a:lnTo>
                  <a:pt x="332" y="401"/>
                </a:lnTo>
                <a:lnTo>
                  <a:pt x="564" y="904"/>
                </a:lnTo>
                <a:lnTo>
                  <a:pt x="572" y="920"/>
                </a:lnTo>
                <a:lnTo>
                  <a:pt x="0" y="1081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6" name="Line 40"/>
          <p:cNvSpPr>
            <a:spLocks noChangeShapeType="1"/>
          </p:cNvSpPr>
          <p:nvPr/>
        </p:nvSpPr>
        <p:spPr bwMode="auto">
          <a:xfrm>
            <a:off x="1846385" y="4410075"/>
            <a:ext cx="133350" cy="8636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7" name="Freeform 41"/>
          <p:cNvSpPr>
            <a:spLocks/>
          </p:cNvSpPr>
          <p:nvPr/>
        </p:nvSpPr>
        <p:spPr bwMode="auto">
          <a:xfrm>
            <a:off x="1371600" y="2890839"/>
            <a:ext cx="2004646" cy="655637"/>
          </a:xfrm>
          <a:custGeom>
            <a:avLst/>
            <a:gdLst>
              <a:gd name="T0" fmla="*/ 0 w 1368"/>
              <a:gd name="T1" fmla="*/ 0 h 413"/>
              <a:gd name="T2" fmla="*/ 781 w 1368"/>
              <a:gd name="T3" fmla="*/ 351 h 413"/>
              <a:gd name="T4" fmla="*/ 1368 w 1368"/>
              <a:gd name="T5" fmla="*/ 413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68" h="413">
                <a:moveTo>
                  <a:pt x="0" y="0"/>
                </a:moveTo>
                <a:lnTo>
                  <a:pt x="781" y="351"/>
                </a:lnTo>
                <a:lnTo>
                  <a:pt x="1368" y="413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78" name="Oval 42"/>
          <p:cNvSpPr>
            <a:spLocks noChangeArrowheads="1"/>
          </p:cNvSpPr>
          <p:nvPr/>
        </p:nvSpPr>
        <p:spPr bwMode="auto">
          <a:xfrm>
            <a:off x="317989" y="321310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79" name="Oval 43"/>
          <p:cNvSpPr>
            <a:spLocks noChangeArrowheads="1"/>
          </p:cNvSpPr>
          <p:nvPr/>
        </p:nvSpPr>
        <p:spPr bwMode="auto">
          <a:xfrm>
            <a:off x="1447801" y="35464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0" name="Oval 44"/>
          <p:cNvSpPr>
            <a:spLocks noChangeArrowheads="1"/>
          </p:cNvSpPr>
          <p:nvPr/>
        </p:nvSpPr>
        <p:spPr bwMode="auto">
          <a:xfrm>
            <a:off x="983273" y="4652963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1" name="Oval 45"/>
          <p:cNvSpPr>
            <a:spLocks noChangeArrowheads="1"/>
          </p:cNvSpPr>
          <p:nvPr/>
        </p:nvSpPr>
        <p:spPr bwMode="auto">
          <a:xfrm>
            <a:off x="2577612" y="3402013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2" name="Oval 46"/>
          <p:cNvSpPr>
            <a:spLocks noChangeArrowheads="1"/>
          </p:cNvSpPr>
          <p:nvPr/>
        </p:nvSpPr>
        <p:spPr bwMode="auto">
          <a:xfrm>
            <a:off x="3308839" y="347345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3" name="Freeform 47"/>
          <p:cNvSpPr>
            <a:spLocks/>
          </p:cNvSpPr>
          <p:nvPr/>
        </p:nvSpPr>
        <p:spPr bwMode="auto">
          <a:xfrm>
            <a:off x="1266092" y="2538413"/>
            <a:ext cx="2637692" cy="571500"/>
          </a:xfrm>
          <a:custGeom>
            <a:avLst/>
            <a:gdLst>
              <a:gd name="T0" fmla="*/ 0 w 1800"/>
              <a:gd name="T1" fmla="*/ 81 h 360"/>
              <a:gd name="T2" fmla="*/ 883 w 1800"/>
              <a:gd name="T3" fmla="*/ 0 h 360"/>
              <a:gd name="T4" fmla="*/ 1021 w 1800"/>
              <a:gd name="T5" fmla="*/ 280 h 360"/>
              <a:gd name="T6" fmla="*/ 1800 w 1800"/>
              <a:gd name="T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0" h="360">
                <a:moveTo>
                  <a:pt x="0" y="81"/>
                </a:moveTo>
                <a:lnTo>
                  <a:pt x="883" y="0"/>
                </a:lnTo>
                <a:lnTo>
                  <a:pt x="1021" y="280"/>
                </a:lnTo>
                <a:lnTo>
                  <a:pt x="1800" y="36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84" name="Oval 48"/>
          <p:cNvSpPr>
            <a:spLocks noChangeArrowheads="1"/>
          </p:cNvSpPr>
          <p:nvPr/>
        </p:nvSpPr>
        <p:spPr bwMode="auto">
          <a:xfrm>
            <a:off x="4239358" y="220503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5" name="Oval 49"/>
          <p:cNvSpPr>
            <a:spLocks noChangeArrowheads="1"/>
          </p:cNvSpPr>
          <p:nvPr/>
        </p:nvSpPr>
        <p:spPr bwMode="auto">
          <a:xfrm>
            <a:off x="2844312" y="246538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6" name="Oval 50"/>
          <p:cNvSpPr>
            <a:spLocks noChangeArrowheads="1"/>
          </p:cNvSpPr>
          <p:nvPr/>
        </p:nvSpPr>
        <p:spPr bwMode="auto">
          <a:xfrm>
            <a:off x="3707424" y="239395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7" name="Oval 51"/>
          <p:cNvSpPr>
            <a:spLocks noChangeArrowheads="1"/>
          </p:cNvSpPr>
          <p:nvPr/>
        </p:nvSpPr>
        <p:spPr bwMode="auto">
          <a:xfrm>
            <a:off x="3242896" y="246538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88" name="Line 52"/>
          <p:cNvSpPr>
            <a:spLocks noChangeShapeType="1"/>
          </p:cNvSpPr>
          <p:nvPr/>
        </p:nvSpPr>
        <p:spPr bwMode="auto">
          <a:xfrm>
            <a:off x="3840773" y="2465389"/>
            <a:ext cx="332642" cy="269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89" name="Oval 53"/>
          <p:cNvSpPr>
            <a:spLocks noChangeArrowheads="1"/>
          </p:cNvSpPr>
          <p:nvPr/>
        </p:nvSpPr>
        <p:spPr bwMode="auto">
          <a:xfrm>
            <a:off x="4306766" y="155733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90" name="Freeform 54"/>
          <p:cNvSpPr>
            <a:spLocks/>
          </p:cNvSpPr>
          <p:nvPr/>
        </p:nvSpPr>
        <p:spPr bwMode="auto">
          <a:xfrm>
            <a:off x="3374782" y="3617914"/>
            <a:ext cx="1513742" cy="801687"/>
          </a:xfrm>
          <a:custGeom>
            <a:avLst/>
            <a:gdLst>
              <a:gd name="T0" fmla="*/ 0 w 1033"/>
              <a:gd name="T1" fmla="*/ 0 h 505"/>
              <a:gd name="T2" fmla="*/ 193 w 1033"/>
              <a:gd name="T3" fmla="*/ 397 h 505"/>
              <a:gd name="T4" fmla="*/ 433 w 1033"/>
              <a:gd name="T5" fmla="*/ 457 h 505"/>
              <a:gd name="T6" fmla="*/ 817 w 1033"/>
              <a:gd name="T7" fmla="*/ 505 h 505"/>
              <a:gd name="T8" fmla="*/ 1033 w 1033"/>
              <a:gd name="T9" fmla="*/ 277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3" h="505">
                <a:moveTo>
                  <a:pt x="0" y="0"/>
                </a:moveTo>
                <a:lnTo>
                  <a:pt x="193" y="397"/>
                </a:lnTo>
                <a:lnTo>
                  <a:pt x="433" y="457"/>
                </a:lnTo>
                <a:lnTo>
                  <a:pt x="817" y="505"/>
                </a:lnTo>
                <a:lnTo>
                  <a:pt x="1033" y="277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91" name="Oval 55"/>
          <p:cNvSpPr>
            <a:spLocks noChangeArrowheads="1"/>
          </p:cNvSpPr>
          <p:nvPr/>
        </p:nvSpPr>
        <p:spPr bwMode="auto">
          <a:xfrm>
            <a:off x="5234355" y="39782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92" name="Oval 56"/>
          <p:cNvSpPr>
            <a:spLocks noChangeArrowheads="1"/>
          </p:cNvSpPr>
          <p:nvPr/>
        </p:nvSpPr>
        <p:spPr bwMode="auto">
          <a:xfrm>
            <a:off x="4837235" y="39782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93" name="Oval 57"/>
          <p:cNvSpPr>
            <a:spLocks noChangeArrowheads="1"/>
          </p:cNvSpPr>
          <p:nvPr/>
        </p:nvSpPr>
        <p:spPr bwMode="auto">
          <a:xfrm>
            <a:off x="5634404" y="39782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94" name="Oval 58"/>
          <p:cNvSpPr>
            <a:spLocks noChangeArrowheads="1"/>
          </p:cNvSpPr>
          <p:nvPr/>
        </p:nvSpPr>
        <p:spPr bwMode="auto">
          <a:xfrm>
            <a:off x="5901104" y="39782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95" name="Arc 59"/>
          <p:cNvSpPr>
            <a:spLocks/>
          </p:cNvSpPr>
          <p:nvPr/>
        </p:nvSpPr>
        <p:spPr bwMode="auto">
          <a:xfrm rot="842174">
            <a:off x="2845777" y="4221163"/>
            <a:ext cx="2058866" cy="1073150"/>
          </a:xfrm>
          <a:custGeom>
            <a:avLst/>
            <a:gdLst>
              <a:gd name="G0" fmla="+- 16452 0 0"/>
              <a:gd name="G1" fmla="+- 21600 0 0"/>
              <a:gd name="G2" fmla="+- 21600 0 0"/>
              <a:gd name="T0" fmla="*/ 0 w 36124"/>
              <a:gd name="T1" fmla="*/ 7604 h 21600"/>
              <a:gd name="T2" fmla="*/ 36124 w 36124"/>
              <a:gd name="T3" fmla="*/ 12680 h 21600"/>
              <a:gd name="T4" fmla="*/ 16452 w 361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124" h="21600" fill="none" extrusionOk="0">
                <a:moveTo>
                  <a:pt x="-1" y="7603"/>
                </a:moveTo>
                <a:cubicBezTo>
                  <a:pt x="4103" y="2779"/>
                  <a:pt x="10118" y="-1"/>
                  <a:pt x="16452" y="0"/>
                </a:cubicBezTo>
                <a:cubicBezTo>
                  <a:pt x="24929" y="0"/>
                  <a:pt x="32623" y="4959"/>
                  <a:pt x="36124" y="12679"/>
                </a:cubicBezTo>
              </a:path>
              <a:path w="36124" h="21600" stroke="0" extrusionOk="0">
                <a:moveTo>
                  <a:pt x="-1" y="7603"/>
                </a:moveTo>
                <a:cubicBezTo>
                  <a:pt x="4103" y="2779"/>
                  <a:pt x="10118" y="-1"/>
                  <a:pt x="16452" y="0"/>
                </a:cubicBezTo>
                <a:cubicBezTo>
                  <a:pt x="24929" y="0"/>
                  <a:pt x="32623" y="4959"/>
                  <a:pt x="36124" y="12679"/>
                </a:cubicBezTo>
                <a:lnTo>
                  <a:pt x="16452" y="21600"/>
                </a:lnTo>
                <a:close/>
              </a:path>
            </a:pathLst>
          </a:custGeom>
          <a:noFill/>
          <a:ln w="76200">
            <a:solidFill>
              <a:srgbClr val="4D4D4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96" name="Text Box 60"/>
          <p:cNvSpPr txBox="1">
            <a:spLocks noChangeArrowheads="1"/>
          </p:cNvSpPr>
          <p:nvPr/>
        </p:nvSpPr>
        <p:spPr bwMode="auto">
          <a:xfrm>
            <a:off x="3175489" y="4292600"/>
            <a:ext cx="1197219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>
                <a:solidFill>
                  <a:srgbClr val="4D4D4D"/>
                </a:solidFill>
              </a:rPr>
              <a:t>Казахстан</a:t>
            </a:r>
          </a:p>
        </p:txBody>
      </p:sp>
      <p:sp>
        <p:nvSpPr>
          <p:cNvPr id="3675197" name="Freeform 61"/>
          <p:cNvSpPr>
            <a:spLocks/>
          </p:cNvSpPr>
          <p:nvPr/>
        </p:nvSpPr>
        <p:spPr bwMode="auto">
          <a:xfrm>
            <a:off x="5281246" y="4100513"/>
            <a:ext cx="433754" cy="711200"/>
          </a:xfrm>
          <a:custGeom>
            <a:avLst/>
            <a:gdLst>
              <a:gd name="T0" fmla="*/ 14 w 296"/>
              <a:gd name="T1" fmla="*/ 14 h 448"/>
              <a:gd name="T2" fmla="*/ 0 w 296"/>
              <a:gd name="T3" fmla="*/ 448 h 448"/>
              <a:gd name="T4" fmla="*/ 296 w 296"/>
              <a:gd name="T5" fmla="*/ 440 h 448"/>
              <a:gd name="T6" fmla="*/ 280 w 296"/>
              <a:gd name="T7" fmla="*/ 0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6" h="448">
                <a:moveTo>
                  <a:pt x="14" y="14"/>
                </a:moveTo>
                <a:lnTo>
                  <a:pt x="0" y="448"/>
                </a:lnTo>
                <a:lnTo>
                  <a:pt x="296" y="440"/>
                </a:lnTo>
                <a:lnTo>
                  <a:pt x="280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198" name="Oval 62"/>
          <p:cNvSpPr>
            <a:spLocks noChangeArrowheads="1"/>
          </p:cNvSpPr>
          <p:nvPr/>
        </p:nvSpPr>
        <p:spPr bwMode="auto">
          <a:xfrm>
            <a:off x="6299689" y="35464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199" name="Oval 63"/>
          <p:cNvSpPr>
            <a:spLocks noChangeArrowheads="1"/>
          </p:cNvSpPr>
          <p:nvPr/>
        </p:nvSpPr>
        <p:spPr bwMode="auto">
          <a:xfrm>
            <a:off x="6698273" y="39782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00" name="Oval 64"/>
          <p:cNvSpPr>
            <a:spLocks noChangeArrowheads="1"/>
          </p:cNvSpPr>
          <p:nvPr/>
        </p:nvSpPr>
        <p:spPr bwMode="auto">
          <a:xfrm>
            <a:off x="3840773" y="304165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01" name="Freeform 65"/>
          <p:cNvSpPr>
            <a:spLocks/>
          </p:cNvSpPr>
          <p:nvPr/>
        </p:nvSpPr>
        <p:spPr bwMode="auto">
          <a:xfrm>
            <a:off x="6765682" y="4121150"/>
            <a:ext cx="265234" cy="171450"/>
          </a:xfrm>
          <a:custGeom>
            <a:avLst/>
            <a:gdLst>
              <a:gd name="T0" fmla="*/ 0 w 231"/>
              <a:gd name="T1" fmla="*/ 0 h 132"/>
              <a:gd name="T2" fmla="*/ 95 w 231"/>
              <a:gd name="T3" fmla="*/ 84 h 132"/>
              <a:gd name="T4" fmla="*/ 231 w 231"/>
              <a:gd name="T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1" h="132">
                <a:moveTo>
                  <a:pt x="0" y="0"/>
                </a:moveTo>
                <a:lnTo>
                  <a:pt x="95" y="84"/>
                </a:lnTo>
                <a:lnTo>
                  <a:pt x="231" y="132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02" name="Oval 66"/>
          <p:cNvSpPr>
            <a:spLocks noChangeArrowheads="1"/>
          </p:cNvSpPr>
          <p:nvPr/>
        </p:nvSpPr>
        <p:spPr bwMode="auto">
          <a:xfrm>
            <a:off x="8360019" y="534670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03" name="Oval 67"/>
          <p:cNvSpPr>
            <a:spLocks noChangeArrowheads="1"/>
          </p:cNvSpPr>
          <p:nvPr/>
        </p:nvSpPr>
        <p:spPr bwMode="auto">
          <a:xfrm>
            <a:off x="915866" y="2597150"/>
            <a:ext cx="465992" cy="435859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rgbClr val="993300"/>
                </a:solidFill>
              </a:rPr>
              <a:t>М</a:t>
            </a:r>
          </a:p>
        </p:txBody>
      </p:sp>
      <p:sp>
        <p:nvSpPr>
          <p:cNvPr id="3675204" name="Text Box 68"/>
          <p:cNvSpPr txBox="1">
            <a:spLocks noChangeArrowheads="1"/>
          </p:cNvSpPr>
          <p:nvPr/>
        </p:nvSpPr>
        <p:spPr bwMode="auto">
          <a:xfrm>
            <a:off x="-14653" y="1354139"/>
            <a:ext cx="1861038" cy="279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b="0" dirty="0">
                <a:solidFill>
                  <a:srgbClr val="000099"/>
                </a:solidFill>
              </a:rPr>
              <a:t>Санкт-Петербург</a:t>
            </a:r>
          </a:p>
        </p:txBody>
      </p:sp>
      <p:sp>
        <p:nvSpPr>
          <p:cNvPr id="3675205" name="Text Box 69"/>
          <p:cNvSpPr txBox="1">
            <a:spLocks noChangeArrowheads="1"/>
          </p:cNvSpPr>
          <p:nvPr/>
        </p:nvSpPr>
        <p:spPr bwMode="auto">
          <a:xfrm>
            <a:off x="1314451" y="1700214"/>
            <a:ext cx="1861038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Белозерская</a:t>
            </a:r>
          </a:p>
        </p:txBody>
      </p:sp>
      <p:sp>
        <p:nvSpPr>
          <p:cNvPr id="3675206" name="Text Box 70"/>
          <p:cNvSpPr txBox="1">
            <a:spLocks noChangeArrowheads="1"/>
          </p:cNvSpPr>
          <p:nvPr/>
        </p:nvSpPr>
        <p:spPr bwMode="auto">
          <a:xfrm>
            <a:off x="3707423" y="1312864"/>
            <a:ext cx="930520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Тарко-Сале</a:t>
            </a:r>
          </a:p>
        </p:txBody>
      </p:sp>
      <p:sp>
        <p:nvSpPr>
          <p:cNvPr id="3675207" name="Text Box 71"/>
          <p:cNvSpPr txBox="1">
            <a:spLocks noChangeArrowheads="1"/>
          </p:cNvSpPr>
          <p:nvPr/>
        </p:nvSpPr>
        <p:spPr bwMode="auto">
          <a:xfrm>
            <a:off x="5037993" y="3213101"/>
            <a:ext cx="665285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Томск</a:t>
            </a:r>
          </a:p>
        </p:txBody>
      </p:sp>
      <p:sp>
        <p:nvSpPr>
          <p:cNvPr id="3675208" name="Text Box 72"/>
          <p:cNvSpPr txBox="1">
            <a:spLocks noChangeArrowheads="1"/>
          </p:cNvSpPr>
          <p:nvPr/>
        </p:nvSpPr>
        <p:spPr bwMode="auto">
          <a:xfrm>
            <a:off x="4040066" y="1989139"/>
            <a:ext cx="597877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Сургут</a:t>
            </a:r>
          </a:p>
        </p:txBody>
      </p:sp>
      <p:sp>
        <p:nvSpPr>
          <p:cNvPr id="3675209" name="Text Box 73"/>
          <p:cNvSpPr txBox="1">
            <a:spLocks noChangeArrowheads="1"/>
          </p:cNvSpPr>
          <p:nvPr/>
        </p:nvSpPr>
        <p:spPr bwMode="auto">
          <a:xfrm>
            <a:off x="3442189" y="1989139"/>
            <a:ext cx="663819" cy="55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Ильково</a:t>
            </a:r>
          </a:p>
        </p:txBody>
      </p:sp>
      <p:sp>
        <p:nvSpPr>
          <p:cNvPr id="3675210" name="Text Box 74"/>
          <p:cNvSpPr txBox="1">
            <a:spLocks noChangeArrowheads="1"/>
          </p:cNvSpPr>
          <p:nvPr/>
        </p:nvSpPr>
        <p:spPr bwMode="auto">
          <a:xfrm>
            <a:off x="2976197" y="2565401"/>
            <a:ext cx="997926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БАЗ</a:t>
            </a:r>
          </a:p>
        </p:txBody>
      </p:sp>
      <p:sp>
        <p:nvSpPr>
          <p:cNvPr id="3675211" name="Text Box 75"/>
          <p:cNvSpPr txBox="1">
            <a:spLocks noChangeArrowheads="1"/>
          </p:cNvSpPr>
          <p:nvPr/>
        </p:nvSpPr>
        <p:spPr bwMode="auto">
          <a:xfrm>
            <a:off x="2710962" y="2095501"/>
            <a:ext cx="864577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Северная</a:t>
            </a:r>
          </a:p>
        </p:txBody>
      </p:sp>
      <p:sp>
        <p:nvSpPr>
          <p:cNvPr id="3675212" name="Text Box 76"/>
          <p:cNvSpPr txBox="1">
            <a:spLocks noChangeArrowheads="1"/>
          </p:cNvSpPr>
          <p:nvPr/>
        </p:nvSpPr>
        <p:spPr bwMode="auto">
          <a:xfrm>
            <a:off x="1979735" y="2205039"/>
            <a:ext cx="797169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Вятка</a:t>
            </a:r>
          </a:p>
        </p:txBody>
      </p:sp>
      <p:sp>
        <p:nvSpPr>
          <p:cNvPr id="3675213" name="Text Box 77"/>
          <p:cNvSpPr txBox="1">
            <a:spLocks noChangeArrowheads="1"/>
          </p:cNvSpPr>
          <p:nvPr/>
        </p:nvSpPr>
        <p:spPr bwMode="auto">
          <a:xfrm>
            <a:off x="5901105" y="3186114"/>
            <a:ext cx="997926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Богучанская ГЭС</a:t>
            </a:r>
          </a:p>
        </p:txBody>
      </p:sp>
      <p:sp>
        <p:nvSpPr>
          <p:cNvPr id="3675214" name="Text Box 78"/>
          <p:cNvSpPr txBox="1">
            <a:spLocks noChangeArrowheads="1"/>
          </p:cNvSpPr>
          <p:nvPr/>
        </p:nvSpPr>
        <p:spPr bwMode="auto">
          <a:xfrm>
            <a:off x="5769220" y="4076701"/>
            <a:ext cx="930519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Красноярск</a:t>
            </a:r>
          </a:p>
        </p:txBody>
      </p:sp>
      <p:sp>
        <p:nvSpPr>
          <p:cNvPr id="3675215" name="Text Box 79"/>
          <p:cNvSpPr txBox="1">
            <a:spLocks noChangeArrowheads="1"/>
          </p:cNvSpPr>
          <p:nvPr/>
        </p:nvSpPr>
        <p:spPr bwMode="auto">
          <a:xfrm>
            <a:off x="6765681" y="3933826"/>
            <a:ext cx="1528396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Иркутск</a:t>
            </a:r>
          </a:p>
        </p:txBody>
      </p:sp>
      <p:sp>
        <p:nvSpPr>
          <p:cNvPr id="3675216" name="Text Box 80"/>
          <p:cNvSpPr txBox="1">
            <a:spLocks noChangeArrowheads="1"/>
          </p:cNvSpPr>
          <p:nvPr/>
        </p:nvSpPr>
        <p:spPr bwMode="auto">
          <a:xfrm>
            <a:off x="7297616" y="3176589"/>
            <a:ext cx="1063869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Нерюнгринская ГРЭС</a:t>
            </a:r>
          </a:p>
        </p:txBody>
      </p:sp>
      <p:sp>
        <p:nvSpPr>
          <p:cNvPr id="3675217" name="Text Box 81"/>
          <p:cNvSpPr txBox="1">
            <a:spLocks noChangeArrowheads="1"/>
          </p:cNvSpPr>
          <p:nvPr/>
        </p:nvSpPr>
        <p:spPr bwMode="auto">
          <a:xfrm>
            <a:off x="3376247" y="3113089"/>
            <a:ext cx="1129812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Екатеринбург</a:t>
            </a:r>
          </a:p>
        </p:txBody>
      </p:sp>
      <p:sp>
        <p:nvSpPr>
          <p:cNvPr id="3675218" name="Text Box 82"/>
          <p:cNvSpPr txBox="1">
            <a:spLocks noChangeArrowheads="1"/>
          </p:cNvSpPr>
          <p:nvPr/>
        </p:nvSpPr>
        <p:spPr bwMode="auto">
          <a:xfrm>
            <a:off x="3376247" y="3429001"/>
            <a:ext cx="1129812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Челябинск</a:t>
            </a:r>
          </a:p>
        </p:txBody>
      </p:sp>
      <p:sp>
        <p:nvSpPr>
          <p:cNvPr id="3675219" name="Oval 83"/>
          <p:cNvSpPr>
            <a:spLocks noChangeArrowheads="1"/>
          </p:cNvSpPr>
          <p:nvPr/>
        </p:nvSpPr>
        <p:spPr bwMode="auto">
          <a:xfrm>
            <a:off x="1447801" y="29241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20" name="Text Box 84"/>
          <p:cNvSpPr txBox="1">
            <a:spLocks noChangeArrowheads="1"/>
          </p:cNvSpPr>
          <p:nvPr/>
        </p:nvSpPr>
        <p:spPr bwMode="auto">
          <a:xfrm>
            <a:off x="2244969" y="3184526"/>
            <a:ext cx="1263162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Балаковская АЭС</a:t>
            </a:r>
          </a:p>
        </p:txBody>
      </p:sp>
      <p:sp>
        <p:nvSpPr>
          <p:cNvPr id="3675221" name="Text Box 85"/>
          <p:cNvSpPr txBox="1">
            <a:spLocks noChangeArrowheads="1"/>
          </p:cNvSpPr>
          <p:nvPr/>
        </p:nvSpPr>
        <p:spPr bwMode="auto">
          <a:xfrm>
            <a:off x="4837235" y="4005264"/>
            <a:ext cx="531934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Заря</a:t>
            </a:r>
          </a:p>
        </p:txBody>
      </p:sp>
      <p:sp>
        <p:nvSpPr>
          <p:cNvPr id="3675222" name="Text Box 86"/>
          <p:cNvSpPr txBox="1">
            <a:spLocks noChangeArrowheads="1"/>
          </p:cNvSpPr>
          <p:nvPr/>
        </p:nvSpPr>
        <p:spPr bwMode="auto">
          <a:xfrm>
            <a:off x="7895493" y="4437064"/>
            <a:ext cx="997927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Хабаровск</a:t>
            </a:r>
          </a:p>
        </p:txBody>
      </p:sp>
      <p:sp>
        <p:nvSpPr>
          <p:cNvPr id="3675223" name="Text Box 87"/>
          <p:cNvSpPr txBox="1">
            <a:spLocks noChangeArrowheads="1"/>
          </p:cNvSpPr>
          <p:nvPr/>
        </p:nvSpPr>
        <p:spPr bwMode="auto">
          <a:xfrm>
            <a:off x="7829550" y="5489576"/>
            <a:ext cx="1131277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Владивосток</a:t>
            </a:r>
          </a:p>
        </p:txBody>
      </p:sp>
      <p:grpSp>
        <p:nvGrpSpPr>
          <p:cNvPr id="3675224" name="Group 88"/>
          <p:cNvGrpSpPr>
            <a:grpSpLocks/>
          </p:cNvGrpSpPr>
          <p:nvPr/>
        </p:nvGrpSpPr>
        <p:grpSpPr bwMode="auto">
          <a:xfrm>
            <a:off x="4372708" y="1023939"/>
            <a:ext cx="2725615" cy="1252537"/>
            <a:chOff x="2984" y="645"/>
            <a:chExt cx="1860" cy="789"/>
          </a:xfrm>
        </p:grpSpPr>
        <p:grpSp>
          <p:nvGrpSpPr>
            <p:cNvPr id="3675225" name="Group 89"/>
            <p:cNvGrpSpPr>
              <a:grpSpLocks/>
            </p:cNvGrpSpPr>
            <p:nvPr/>
          </p:nvGrpSpPr>
          <p:grpSpPr bwMode="auto">
            <a:xfrm>
              <a:off x="2984" y="663"/>
              <a:ext cx="816" cy="771"/>
              <a:chOff x="2984" y="663"/>
              <a:chExt cx="816" cy="771"/>
            </a:xfrm>
          </p:grpSpPr>
          <p:grpSp>
            <p:nvGrpSpPr>
              <p:cNvPr id="3675226" name="Group 90"/>
              <p:cNvGrpSpPr>
                <a:grpSpLocks/>
              </p:cNvGrpSpPr>
              <p:nvPr/>
            </p:nvGrpSpPr>
            <p:grpSpPr bwMode="auto">
              <a:xfrm>
                <a:off x="2984" y="709"/>
                <a:ext cx="771" cy="725"/>
                <a:chOff x="2984" y="709"/>
                <a:chExt cx="771" cy="725"/>
              </a:xfrm>
            </p:grpSpPr>
            <p:sp>
              <p:nvSpPr>
                <p:cNvPr id="3675227" name="Line 91"/>
                <p:cNvSpPr>
                  <a:spLocks noChangeShapeType="1"/>
                </p:cNvSpPr>
                <p:nvPr/>
              </p:nvSpPr>
              <p:spPr bwMode="auto">
                <a:xfrm flipH="1">
                  <a:off x="2984" y="709"/>
                  <a:ext cx="771" cy="272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90000" tIns="46800" rIns="90000" bIns="46800"/>
                <a:lstStyle/>
                <a:p>
                  <a:endParaRPr lang="ru-RU"/>
                </a:p>
              </p:txBody>
            </p:sp>
            <p:sp>
              <p:nvSpPr>
                <p:cNvPr id="3675228" name="Line 92"/>
                <p:cNvSpPr>
                  <a:spLocks noChangeShapeType="1"/>
                </p:cNvSpPr>
                <p:nvPr/>
              </p:nvSpPr>
              <p:spPr bwMode="auto">
                <a:xfrm flipV="1">
                  <a:off x="3120" y="754"/>
                  <a:ext cx="590" cy="68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90000" tIns="46800" rIns="90000" bIns="46800"/>
                <a:lstStyle/>
                <a:p>
                  <a:endParaRPr lang="ru-RU"/>
                </a:p>
              </p:txBody>
            </p:sp>
          </p:grpSp>
          <p:sp>
            <p:nvSpPr>
              <p:cNvPr id="3675229" name="Oval 93"/>
              <p:cNvSpPr>
                <a:spLocks noChangeArrowheads="1"/>
              </p:cNvSpPr>
              <p:nvPr/>
            </p:nvSpPr>
            <p:spPr bwMode="auto">
              <a:xfrm>
                <a:off x="3709" y="663"/>
                <a:ext cx="91" cy="91"/>
              </a:xfrm>
              <a:prstGeom prst="ellipse">
                <a:avLst/>
              </a:prstGeom>
              <a:solidFill>
                <a:srgbClr val="4D4D4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ru-RU"/>
              </a:p>
            </p:txBody>
          </p:sp>
        </p:grpSp>
        <p:sp>
          <p:nvSpPr>
            <p:cNvPr id="3675230" name="Text Box 94"/>
            <p:cNvSpPr txBox="1">
              <a:spLocks noChangeArrowheads="1"/>
            </p:cNvSpPr>
            <p:nvPr/>
          </p:nvSpPr>
          <p:spPr bwMode="auto">
            <a:xfrm>
              <a:off x="3801" y="645"/>
              <a:ext cx="1043" cy="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1000" b="0">
                  <a:solidFill>
                    <a:srgbClr val="000099"/>
                  </a:solidFill>
                </a:rPr>
                <a:t>Эвенкийская ГЭС</a:t>
              </a:r>
            </a:p>
          </p:txBody>
        </p:sp>
      </p:grpSp>
      <p:sp>
        <p:nvSpPr>
          <p:cNvPr id="3675231" name="Text Box 95"/>
          <p:cNvSpPr txBox="1">
            <a:spLocks noChangeArrowheads="1"/>
          </p:cNvSpPr>
          <p:nvPr/>
        </p:nvSpPr>
        <p:spPr bwMode="auto">
          <a:xfrm>
            <a:off x="2113085" y="5157789"/>
            <a:ext cx="1131277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Астрахань</a:t>
            </a:r>
          </a:p>
        </p:txBody>
      </p:sp>
      <p:sp>
        <p:nvSpPr>
          <p:cNvPr id="3675232" name="Text Box 96"/>
          <p:cNvSpPr txBox="1">
            <a:spLocks noChangeArrowheads="1"/>
          </p:cNvSpPr>
          <p:nvPr/>
        </p:nvSpPr>
        <p:spPr bwMode="auto">
          <a:xfrm>
            <a:off x="253513" y="4292601"/>
            <a:ext cx="1128346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Волгодонская АЭС</a:t>
            </a:r>
          </a:p>
        </p:txBody>
      </p:sp>
      <p:sp>
        <p:nvSpPr>
          <p:cNvPr id="3675233" name="Text Box 97"/>
          <p:cNvSpPr txBox="1">
            <a:spLocks noChangeArrowheads="1"/>
          </p:cNvSpPr>
          <p:nvPr/>
        </p:nvSpPr>
        <p:spPr bwMode="auto">
          <a:xfrm>
            <a:off x="1846385" y="4365626"/>
            <a:ext cx="1131277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Волгоград</a:t>
            </a:r>
          </a:p>
        </p:txBody>
      </p:sp>
      <p:sp>
        <p:nvSpPr>
          <p:cNvPr id="3675234" name="Text Box 98"/>
          <p:cNvSpPr txBox="1">
            <a:spLocks noChangeArrowheads="1"/>
          </p:cNvSpPr>
          <p:nvPr/>
        </p:nvSpPr>
        <p:spPr bwMode="auto">
          <a:xfrm>
            <a:off x="716574" y="3824289"/>
            <a:ext cx="1131277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Н.Воронежская АЭС</a:t>
            </a:r>
          </a:p>
        </p:txBody>
      </p:sp>
      <p:sp>
        <p:nvSpPr>
          <p:cNvPr id="3675235" name="Text Box 99"/>
          <p:cNvSpPr txBox="1">
            <a:spLocks noChangeArrowheads="1"/>
          </p:cNvSpPr>
          <p:nvPr/>
        </p:nvSpPr>
        <p:spPr bwMode="auto">
          <a:xfrm>
            <a:off x="383931" y="3103564"/>
            <a:ext cx="798635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Курская АЭС</a:t>
            </a:r>
          </a:p>
        </p:txBody>
      </p:sp>
      <p:sp>
        <p:nvSpPr>
          <p:cNvPr id="3675236" name="Text Box 100"/>
          <p:cNvSpPr txBox="1">
            <a:spLocks noChangeArrowheads="1"/>
          </p:cNvSpPr>
          <p:nvPr/>
        </p:nvSpPr>
        <p:spPr bwMode="auto">
          <a:xfrm>
            <a:off x="0" y="2311401"/>
            <a:ext cx="1115159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 dirty="0">
                <a:solidFill>
                  <a:srgbClr val="000099"/>
                </a:solidFill>
              </a:rPr>
              <a:t>Смоленская АЭС</a:t>
            </a:r>
          </a:p>
        </p:txBody>
      </p:sp>
      <p:sp>
        <p:nvSpPr>
          <p:cNvPr id="3675237" name="Text Box 101"/>
          <p:cNvSpPr txBox="1">
            <a:spLocks noChangeArrowheads="1"/>
          </p:cNvSpPr>
          <p:nvPr/>
        </p:nvSpPr>
        <p:spPr bwMode="auto">
          <a:xfrm>
            <a:off x="281354" y="2105026"/>
            <a:ext cx="1365738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 dirty="0">
                <a:solidFill>
                  <a:srgbClr val="000099"/>
                </a:solidFill>
              </a:rPr>
              <a:t>Калининская АЭС</a:t>
            </a:r>
          </a:p>
        </p:txBody>
      </p:sp>
      <p:sp>
        <p:nvSpPr>
          <p:cNvPr id="3675238" name="Oval 102"/>
          <p:cNvSpPr>
            <a:spLocks noChangeArrowheads="1"/>
          </p:cNvSpPr>
          <p:nvPr/>
        </p:nvSpPr>
        <p:spPr bwMode="auto">
          <a:xfrm>
            <a:off x="1447801" y="1962150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39" name="Oval 103"/>
          <p:cNvSpPr>
            <a:spLocks noChangeArrowheads="1"/>
          </p:cNvSpPr>
          <p:nvPr/>
        </p:nvSpPr>
        <p:spPr bwMode="auto">
          <a:xfrm>
            <a:off x="184639" y="2754313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40" name="Oval 104"/>
          <p:cNvSpPr>
            <a:spLocks noChangeArrowheads="1"/>
          </p:cNvSpPr>
          <p:nvPr/>
        </p:nvSpPr>
        <p:spPr bwMode="auto">
          <a:xfrm>
            <a:off x="983273" y="371633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41" name="Text Box 105"/>
          <p:cNvSpPr txBox="1">
            <a:spLocks noChangeArrowheads="1"/>
          </p:cNvSpPr>
          <p:nvPr/>
        </p:nvSpPr>
        <p:spPr bwMode="auto">
          <a:xfrm>
            <a:off x="1513743" y="3500439"/>
            <a:ext cx="1131277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Липецк</a:t>
            </a:r>
          </a:p>
        </p:txBody>
      </p:sp>
      <p:sp>
        <p:nvSpPr>
          <p:cNvPr id="3675242" name="Oval 106"/>
          <p:cNvSpPr>
            <a:spLocks noChangeArrowheads="1"/>
          </p:cNvSpPr>
          <p:nvPr/>
        </p:nvSpPr>
        <p:spPr bwMode="auto">
          <a:xfrm>
            <a:off x="8493370" y="479742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43" name="Oval 107"/>
          <p:cNvSpPr>
            <a:spLocks noChangeArrowheads="1"/>
          </p:cNvSpPr>
          <p:nvPr/>
        </p:nvSpPr>
        <p:spPr bwMode="auto">
          <a:xfrm>
            <a:off x="8826012" y="501332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44" name="Text Box 108"/>
          <p:cNvSpPr txBox="1">
            <a:spLocks noChangeArrowheads="1"/>
          </p:cNvSpPr>
          <p:nvPr/>
        </p:nvSpPr>
        <p:spPr bwMode="auto">
          <a:xfrm>
            <a:off x="7564315" y="4687889"/>
            <a:ext cx="996462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Приморская ГРЭС</a:t>
            </a:r>
          </a:p>
        </p:txBody>
      </p:sp>
      <p:sp>
        <p:nvSpPr>
          <p:cNvPr id="3675245" name="Text Box 109"/>
          <p:cNvSpPr txBox="1">
            <a:spLocks noChangeArrowheads="1"/>
          </p:cNvSpPr>
          <p:nvPr/>
        </p:nvSpPr>
        <p:spPr bwMode="auto">
          <a:xfrm rot="3665449">
            <a:off x="8582331" y="4853407"/>
            <a:ext cx="792163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Чугуевка</a:t>
            </a:r>
          </a:p>
        </p:txBody>
      </p:sp>
      <p:sp>
        <p:nvSpPr>
          <p:cNvPr id="3675246" name="Oval 110"/>
          <p:cNvSpPr>
            <a:spLocks noChangeArrowheads="1"/>
          </p:cNvSpPr>
          <p:nvPr/>
        </p:nvSpPr>
        <p:spPr bwMode="auto">
          <a:xfrm>
            <a:off x="1513743" y="33559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47" name="Text Box 111"/>
          <p:cNvSpPr txBox="1">
            <a:spLocks noChangeArrowheads="1"/>
          </p:cNvSpPr>
          <p:nvPr/>
        </p:nvSpPr>
        <p:spPr bwMode="auto">
          <a:xfrm>
            <a:off x="981808" y="3255964"/>
            <a:ext cx="1131277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Тамбов</a:t>
            </a:r>
          </a:p>
        </p:txBody>
      </p:sp>
      <p:grpSp>
        <p:nvGrpSpPr>
          <p:cNvPr id="3675248" name="Group 112"/>
          <p:cNvGrpSpPr>
            <a:grpSpLocks/>
          </p:cNvGrpSpPr>
          <p:nvPr/>
        </p:nvGrpSpPr>
        <p:grpSpPr bwMode="auto">
          <a:xfrm>
            <a:off x="783981" y="1673226"/>
            <a:ext cx="729762" cy="1539875"/>
            <a:chOff x="535" y="1054"/>
            <a:chExt cx="499" cy="953"/>
          </a:xfrm>
        </p:grpSpPr>
        <p:sp>
          <p:nvSpPr>
            <p:cNvPr id="3675249" name="Oval 113"/>
            <p:cNvSpPr>
              <a:spLocks noChangeArrowheads="1"/>
            </p:cNvSpPr>
            <p:nvPr/>
          </p:nvSpPr>
          <p:spPr bwMode="auto">
            <a:xfrm>
              <a:off x="535" y="1508"/>
              <a:ext cx="499" cy="499"/>
            </a:xfrm>
            <a:prstGeom prst="ellipse">
              <a:avLst/>
            </a:prstGeom>
            <a:noFill/>
            <a:ln w="38100" algn="ctr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250" name="Line 114"/>
            <p:cNvSpPr>
              <a:spLocks noChangeShapeType="1"/>
            </p:cNvSpPr>
            <p:nvPr/>
          </p:nvSpPr>
          <p:spPr bwMode="auto">
            <a:xfrm>
              <a:off x="580" y="1054"/>
              <a:ext cx="408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</p:grpSp>
      <p:sp>
        <p:nvSpPr>
          <p:cNvPr id="3675251" name="Text Box 115"/>
          <p:cNvSpPr txBox="1">
            <a:spLocks noChangeArrowheads="1"/>
          </p:cNvSpPr>
          <p:nvPr/>
        </p:nvSpPr>
        <p:spPr bwMode="auto">
          <a:xfrm>
            <a:off x="4637943" y="2133601"/>
            <a:ext cx="1528396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Нижневартовск</a:t>
            </a:r>
          </a:p>
        </p:txBody>
      </p:sp>
      <p:sp>
        <p:nvSpPr>
          <p:cNvPr id="3675252" name="Text Box 116"/>
          <p:cNvSpPr txBox="1">
            <a:spLocks noChangeArrowheads="1"/>
          </p:cNvSpPr>
          <p:nvPr/>
        </p:nvSpPr>
        <p:spPr bwMode="auto">
          <a:xfrm>
            <a:off x="118697" y="4941889"/>
            <a:ext cx="798634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Ростов</a:t>
            </a:r>
          </a:p>
        </p:txBody>
      </p:sp>
      <p:sp>
        <p:nvSpPr>
          <p:cNvPr id="3675253" name="Oval 117"/>
          <p:cNvSpPr>
            <a:spLocks noChangeArrowheads="1"/>
          </p:cNvSpPr>
          <p:nvPr/>
        </p:nvSpPr>
        <p:spPr bwMode="auto">
          <a:xfrm>
            <a:off x="650631" y="3573463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54" name="Text Box 118"/>
          <p:cNvSpPr txBox="1">
            <a:spLocks noChangeArrowheads="1"/>
          </p:cNvSpPr>
          <p:nvPr/>
        </p:nvSpPr>
        <p:spPr bwMode="auto">
          <a:xfrm>
            <a:off x="-82061" y="3500438"/>
            <a:ext cx="665285" cy="55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000" b="0" dirty="0">
                <a:solidFill>
                  <a:srgbClr val="000099"/>
                </a:solidFill>
              </a:rPr>
              <a:t>ПС Старый Оскол</a:t>
            </a:r>
          </a:p>
        </p:txBody>
      </p:sp>
      <p:sp>
        <p:nvSpPr>
          <p:cNvPr id="3675255" name="Freeform 119"/>
          <p:cNvSpPr>
            <a:spLocks/>
          </p:cNvSpPr>
          <p:nvPr/>
        </p:nvSpPr>
        <p:spPr bwMode="auto">
          <a:xfrm>
            <a:off x="7965831" y="3646488"/>
            <a:ext cx="328246" cy="773112"/>
          </a:xfrm>
          <a:custGeom>
            <a:avLst/>
            <a:gdLst>
              <a:gd name="T0" fmla="*/ 0 w 224"/>
              <a:gd name="T1" fmla="*/ 487 h 487"/>
              <a:gd name="T2" fmla="*/ 224 w 224"/>
              <a:gd name="T3" fmla="*/ 0 h 48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4" h="487">
                <a:moveTo>
                  <a:pt x="0" y="487"/>
                </a:moveTo>
                <a:lnTo>
                  <a:pt x="224" y="0"/>
                </a:lnTo>
              </a:path>
            </a:pathLst>
          </a:custGeom>
          <a:noFill/>
          <a:ln w="31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56" name="Text Box 120"/>
          <p:cNvSpPr txBox="1">
            <a:spLocks noChangeArrowheads="1"/>
          </p:cNvSpPr>
          <p:nvPr/>
        </p:nvSpPr>
        <p:spPr bwMode="auto">
          <a:xfrm>
            <a:off x="7098323" y="4437064"/>
            <a:ext cx="798635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Могоча</a:t>
            </a:r>
          </a:p>
        </p:txBody>
      </p:sp>
      <p:sp>
        <p:nvSpPr>
          <p:cNvPr id="3675257" name="Text Box 121"/>
          <p:cNvSpPr txBox="1">
            <a:spLocks noChangeArrowheads="1"/>
          </p:cNvSpPr>
          <p:nvPr/>
        </p:nvSpPr>
        <p:spPr bwMode="auto">
          <a:xfrm>
            <a:off x="7096859" y="3500439"/>
            <a:ext cx="997926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Хани</a:t>
            </a:r>
          </a:p>
        </p:txBody>
      </p:sp>
      <p:sp>
        <p:nvSpPr>
          <p:cNvPr id="3675258" name="Text Box 122"/>
          <p:cNvSpPr txBox="1">
            <a:spLocks noChangeArrowheads="1"/>
          </p:cNvSpPr>
          <p:nvPr/>
        </p:nvSpPr>
        <p:spPr bwMode="auto">
          <a:xfrm>
            <a:off x="6632331" y="4221164"/>
            <a:ext cx="531935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Чита</a:t>
            </a:r>
          </a:p>
        </p:txBody>
      </p:sp>
      <p:sp>
        <p:nvSpPr>
          <p:cNvPr id="3675259" name="Text Box 123"/>
          <p:cNvSpPr txBox="1">
            <a:spLocks noChangeArrowheads="1"/>
          </p:cNvSpPr>
          <p:nvPr/>
        </p:nvSpPr>
        <p:spPr bwMode="auto">
          <a:xfrm>
            <a:off x="5369170" y="3573464"/>
            <a:ext cx="731227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Итатская</a:t>
            </a:r>
          </a:p>
        </p:txBody>
      </p:sp>
      <p:sp>
        <p:nvSpPr>
          <p:cNvPr id="3675260" name="Oval 124"/>
          <p:cNvSpPr>
            <a:spLocks noChangeArrowheads="1"/>
          </p:cNvSpPr>
          <p:nvPr/>
        </p:nvSpPr>
        <p:spPr bwMode="auto">
          <a:xfrm>
            <a:off x="4040066" y="263683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61" name="Text Box 125"/>
          <p:cNvSpPr txBox="1">
            <a:spLocks noChangeArrowheads="1"/>
          </p:cNvSpPr>
          <p:nvPr/>
        </p:nvSpPr>
        <p:spPr bwMode="auto">
          <a:xfrm>
            <a:off x="3508131" y="2527301"/>
            <a:ext cx="597877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Иртыш</a:t>
            </a:r>
          </a:p>
        </p:txBody>
      </p:sp>
      <p:sp>
        <p:nvSpPr>
          <p:cNvPr id="3675262" name="Line 126"/>
          <p:cNvSpPr>
            <a:spLocks noChangeShapeType="1"/>
          </p:cNvSpPr>
          <p:nvPr/>
        </p:nvSpPr>
        <p:spPr bwMode="auto">
          <a:xfrm>
            <a:off x="4306766" y="3141663"/>
            <a:ext cx="131885" cy="8636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63" name="Oval 127"/>
          <p:cNvSpPr>
            <a:spLocks noChangeArrowheads="1"/>
          </p:cNvSpPr>
          <p:nvPr/>
        </p:nvSpPr>
        <p:spPr bwMode="auto">
          <a:xfrm>
            <a:off x="4239358" y="299720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64" name="Text Box 128"/>
          <p:cNvSpPr txBox="1">
            <a:spLocks noChangeArrowheads="1"/>
          </p:cNvSpPr>
          <p:nvPr/>
        </p:nvSpPr>
        <p:spPr bwMode="auto">
          <a:xfrm>
            <a:off x="4173416" y="2636839"/>
            <a:ext cx="531935" cy="55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Ишим</a:t>
            </a:r>
          </a:p>
        </p:txBody>
      </p:sp>
      <p:sp>
        <p:nvSpPr>
          <p:cNvPr id="3675265" name="Oval 129"/>
          <p:cNvSpPr>
            <a:spLocks noChangeArrowheads="1"/>
          </p:cNvSpPr>
          <p:nvPr/>
        </p:nvSpPr>
        <p:spPr bwMode="auto">
          <a:xfrm>
            <a:off x="4372708" y="3933825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66" name="Text Box 130"/>
          <p:cNvSpPr txBox="1">
            <a:spLocks noChangeArrowheads="1"/>
          </p:cNvSpPr>
          <p:nvPr/>
        </p:nvSpPr>
        <p:spPr bwMode="auto">
          <a:xfrm>
            <a:off x="4106008" y="4005264"/>
            <a:ext cx="531935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Омск</a:t>
            </a:r>
          </a:p>
        </p:txBody>
      </p:sp>
      <p:sp>
        <p:nvSpPr>
          <p:cNvPr id="3675267" name="Oval 131"/>
          <p:cNvSpPr>
            <a:spLocks noChangeArrowheads="1"/>
          </p:cNvSpPr>
          <p:nvPr/>
        </p:nvSpPr>
        <p:spPr bwMode="auto">
          <a:xfrm>
            <a:off x="4637943" y="414972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68" name="Text Box 132"/>
          <p:cNvSpPr txBox="1">
            <a:spLocks noChangeArrowheads="1"/>
          </p:cNvSpPr>
          <p:nvPr/>
        </p:nvSpPr>
        <p:spPr bwMode="auto">
          <a:xfrm>
            <a:off x="4572001" y="4292601"/>
            <a:ext cx="531935" cy="55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Алтай</a:t>
            </a:r>
          </a:p>
        </p:txBody>
      </p:sp>
      <p:sp>
        <p:nvSpPr>
          <p:cNvPr id="3675269" name="Freeform 133"/>
          <p:cNvSpPr>
            <a:spLocks/>
          </p:cNvSpPr>
          <p:nvPr/>
        </p:nvSpPr>
        <p:spPr bwMode="auto">
          <a:xfrm>
            <a:off x="2844312" y="3600451"/>
            <a:ext cx="496765" cy="404813"/>
          </a:xfrm>
          <a:custGeom>
            <a:avLst/>
            <a:gdLst>
              <a:gd name="T0" fmla="*/ 0 w 324"/>
              <a:gd name="T1" fmla="*/ 264 h 270"/>
              <a:gd name="T2" fmla="*/ 126 w 324"/>
              <a:gd name="T3" fmla="*/ 270 h 270"/>
              <a:gd name="T4" fmla="*/ 264 w 324"/>
              <a:gd name="T5" fmla="*/ 252 h 270"/>
              <a:gd name="T6" fmla="*/ 324 w 324"/>
              <a:gd name="T7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24" h="270">
                <a:moveTo>
                  <a:pt x="0" y="264"/>
                </a:moveTo>
                <a:lnTo>
                  <a:pt x="126" y="270"/>
                </a:lnTo>
                <a:lnTo>
                  <a:pt x="264" y="252"/>
                </a:lnTo>
                <a:lnTo>
                  <a:pt x="324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70" name="Line 134"/>
          <p:cNvSpPr>
            <a:spLocks noChangeShapeType="1"/>
          </p:cNvSpPr>
          <p:nvPr/>
        </p:nvSpPr>
        <p:spPr bwMode="auto">
          <a:xfrm>
            <a:off x="2577612" y="3500439"/>
            <a:ext cx="266700" cy="504825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71" name="Oval 135"/>
          <p:cNvSpPr>
            <a:spLocks noChangeArrowheads="1"/>
          </p:cNvSpPr>
          <p:nvPr/>
        </p:nvSpPr>
        <p:spPr bwMode="auto">
          <a:xfrm>
            <a:off x="2776904" y="386080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72" name="Text Box 136"/>
          <p:cNvSpPr txBox="1">
            <a:spLocks noChangeArrowheads="1"/>
          </p:cNvSpPr>
          <p:nvPr/>
        </p:nvSpPr>
        <p:spPr bwMode="auto">
          <a:xfrm>
            <a:off x="2378320" y="3933826"/>
            <a:ext cx="1595803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ПС Газовая</a:t>
            </a:r>
          </a:p>
        </p:txBody>
      </p:sp>
      <p:sp>
        <p:nvSpPr>
          <p:cNvPr id="3675273" name="Freeform 137"/>
          <p:cNvSpPr>
            <a:spLocks/>
          </p:cNvSpPr>
          <p:nvPr/>
        </p:nvSpPr>
        <p:spPr bwMode="auto">
          <a:xfrm>
            <a:off x="1515207" y="2852739"/>
            <a:ext cx="2392974" cy="288925"/>
          </a:xfrm>
          <a:custGeom>
            <a:avLst/>
            <a:gdLst>
              <a:gd name="T0" fmla="*/ 1633 w 1633"/>
              <a:gd name="T1" fmla="*/ 182 h 182"/>
              <a:gd name="T2" fmla="*/ 786 w 1633"/>
              <a:gd name="T3" fmla="*/ 155 h 182"/>
              <a:gd name="T4" fmla="*/ 0 w 1633"/>
              <a:gd name="T5" fmla="*/ 0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33" h="182">
                <a:moveTo>
                  <a:pt x="1633" y="182"/>
                </a:moveTo>
                <a:lnTo>
                  <a:pt x="786" y="155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74" name="Oval 138"/>
          <p:cNvSpPr>
            <a:spLocks noChangeArrowheads="1"/>
          </p:cNvSpPr>
          <p:nvPr/>
        </p:nvSpPr>
        <p:spPr bwMode="auto">
          <a:xfrm>
            <a:off x="317989" y="479742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75" name="Oval 139"/>
          <p:cNvSpPr>
            <a:spLocks noChangeArrowheads="1"/>
          </p:cNvSpPr>
          <p:nvPr/>
        </p:nvSpPr>
        <p:spPr bwMode="auto">
          <a:xfrm>
            <a:off x="317989" y="580548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76" name="Text Box 140"/>
          <p:cNvSpPr txBox="1">
            <a:spLocks noChangeArrowheads="1"/>
          </p:cNvSpPr>
          <p:nvPr/>
        </p:nvSpPr>
        <p:spPr bwMode="auto">
          <a:xfrm>
            <a:off x="184639" y="5876926"/>
            <a:ext cx="798635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Сочи</a:t>
            </a:r>
          </a:p>
        </p:txBody>
      </p:sp>
      <p:sp>
        <p:nvSpPr>
          <p:cNvPr id="3675277" name="Oval 141"/>
          <p:cNvSpPr>
            <a:spLocks noChangeArrowheads="1"/>
          </p:cNvSpPr>
          <p:nvPr/>
        </p:nvSpPr>
        <p:spPr bwMode="auto">
          <a:xfrm>
            <a:off x="1182566" y="566102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78" name="Text Box 142"/>
          <p:cNvSpPr txBox="1">
            <a:spLocks noChangeArrowheads="1"/>
          </p:cNvSpPr>
          <p:nvPr/>
        </p:nvSpPr>
        <p:spPr bwMode="auto">
          <a:xfrm>
            <a:off x="650631" y="5734051"/>
            <a:ext cx="798635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Буденовск</a:t>
            </a:r>
          </a:p>
        </p:txBody>
      </p:sp>
      <p:sp>
        <p:nvSpPr>
          <p:cNvPr id="3675279" name="Freeform 143"/>
          <p:cNvSpPr>
            <a:spLocks/>
          </p:cNvSpPr>
          <p:nvPr/>
        </p:nvSpPr>
        <p:spPr bwMode="auto">
          <a:xfrm flipV="1">
            <a:off x="298939" y="2754313"/>
            <a:ext cx="616927" cy="69850"/>
          </a:xfrm>
          <a:custGeom>
            <a:avLst/>
            <a:gdLst>
              <a:gd name="T0" fmla="*/ 0 w 477"/>
              <a:gd name="T1" fmla="*/ 0 h 1"/>
              <a:gd name="T2" fmla="*/ 477 w 477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77" h="1">
                <a:moveTo>
                  <a:pt x="0" y="0"/>
                </a:moveTo>
                <a:lnTo>
                  <a:pt x="477" y="0"/>
                </a:ln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80" name="Oval 144"/>
          <p:cNvSpPr>
            <a:spLocks noChangeArrowheads="1"/>
          </p:cNvSpPr>
          <p:nvPr/>
        </p:nvSpPr>
        <p:spPr bwMode="auto">
          <a:xfrm>
            <a:off x="716573" y="16287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81" name="Oval 145"/>
          <p:cNvSpPr>
            <a:spLocks noChangeArrowheads="1"/>
          </p:cNvSpPr>
          <p:nvPr/>
        </p:nvSpPr>
        <p:spPr bwMode="auto">
          <a:xfrm>
            <a:off x="915866" y="2565400"/>
            <a:ext cx="465992" cy="431800"/>
          </a:xfrm>
          <a:prstGeom prst="ellips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82" name="Line 146"/>
          <p:cNvSpPr>
            <a:spLocks noChangeShapeType="1"/>
          </p:cNvSpPr>
          <p:nvPr/>
        </p:nvSpPr>
        <p:spPr bwMode="auto">
          <a:xfrm>
            <a:off x="8360020" y="1431925"/>
            <a:ext cx="20075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83" name="Line 147"/>
          <p:cNvSpPr>
            <a:spLocks noChangeShapeType="1"/>
          </p:cNvSpPr>
          <p:nvPr/>
        </p:nvSpPr>
        <p:spPr bwMode="auto">
          <a:xfrm>
            <a:off x="8360020" y="1865313"/>
            <a:ext cx="200757" cy="0"/>
          </a:xfrm>
          <a:prstGeom prst="line">
            <a:avLst/>
          </a:prstGeom>
          <a:noFill/>
          <a:ln w="254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84" name="Line 148"/>
          <p:cNvSpPr>
            <a:spLocks noChangeShapeType="1"/>
          </p:cNvSpPr>
          <p:nvPr/>
        </p:nvSpPr>
        <p:spPr bwMode="auto">
          <a:xfrm>
            <a:off x="8360020" y="1624013"/>
            <a:ext cx="20075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85" name="Text Box 149"/>
          <p:cNvSpPr txBox="1">
            <a:spLocks noChangeArrowheads="1"/>
          </p:cNvSpPr>
          <p:nvPr/>
        </p:nvSpPr>
        <p:spPr bwMode="auto">
          <a:xfrm>
            <a:off x="6964974" y="1322388"/>
            <a:ext cx="1063869" cy="26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100">
                <a:solidFill>
                  <a:srgbClr val="000099"/>
                </a:solidFill>
              </a:rPr>
              <a:t>750 кВ</a:t>
            </a:r>
          </a:p>
        </p:txBody>
      </p:sp>
      <p:sp>
        <p:nvSpPr>
          <p:cNvPr id="3675286" name="Text Box 150"/>
          <p:cNvSpPr txBox="1">
            <a:spLocks noChangeArrowheads="1"/>
          </p:cNvSpPr>
          <p:nvPr/>
        </p:nvSpPr>
        <p:spPr bwMode="auto">
          <a:xfrm>
            <a:off x="6964974" y="1512888"/>
            <a:ext cx="1063869" cy="26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100">
                <a:solidFill>
                  <a:srgbClr val="000099"/>
                </a:solidFill>
              </a:rPr>
              <a:t>500 кВ</a:t>
            </a:r>
          </a:p>
        </p:txBody>
      </p:sp>
      <p:sp>
        <p:nvSpPr>
          <p:cNvPr id="3675287" name="Text Box 151"/>
          <p:cNvSpPr txBox="1">
            <a:spLocks noChangeArrowheads="1"/>
          </p:cNvSpPr>
          <p:nvPr/>
        </p:nvSpPr>
        <p:spPr bwMode="auto">
          <a:xfrm>
            <a:off x="6964974" y="1728788"/>
            <a:ext cx="1063869" cy="26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100">
                <a:solidFill>
                  <a:srgbClr val="000099"/>
                </a:solidFill>
              </a:rPr>
              <a:t>220 кВ</a:t>
            </a:r>
          </a:p>
        </p:txBody>
      </p:sp>
      <p:sp>
        <p:nvSpPr>
          <p:cNvPr id="3675288" name="Line 152"/>
          <p:cNvSpPr>
            <a:spLocks noChangeShapeType="1"/>
          </p:cNvSpPr>
          <p:nvPr/>
        </p:nvSpPr>
        <p:spPr bwMode="auto">
          <a:xfrm>
            <a:off x="7895492" y="1431925"/>
            <a:ext cx="20075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89" name="Line 153"/>
          <p:cNvSpPr>
            <a:spLocks noChangeShapeType="1"/>
          </p:cNvSpPr>
          <p:nvPr/>
        </p:nvSpPr>
        <p:spPr bwMode="auto">
          <a:xfrm>
            <a:off x="7895492" y="1865313"/>
            <a:ext cx="200758" cy="0"/>
          </a:xfrm>
          <a:prstGeom prst="line">
            <a:avLst/>
          </a:prstGeom>
          <a:noFill/>
          <a:ln w="254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90" name="Line 154"/>
          <p:cNvSpPr>
            <a:spLocks noChangeShapeType="1"/>
          </p:cNvSpPr>
          <p:nvPr/>
        </p:nvSpPr>
        <p:spPr bwMode="auto">
          <a:xfrm>
            <a:off x="7895492" y="1624013"/>
            <a:ext cx="200758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91" name="Text Box 155"/>
          <p:cNvSpPr txBox="1">
            <a:spLocks noChangeArrowheads="1"/>
          </p:cNvSpPr>
          <p:nvPr/>
        </p:nvSpPr>
        <p:spPr bwMode="auto">
          <a:xfrm>
            <a:off x="8228135" y="1119188"/>
            <a:ext cx="531934" cy="26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100">
                <a:solidFill>
                  <a:srgbClr val="000099"/>
                </a:solidFill>
              </a:rPr>
              <a:t>AC</a:t>
            </a:r>
            <a:endParaRPr lang="ru-RU" sz="1100">
              <a:solidFill>
                <a:srgbClr val="000099"/>
              </a:solidFill>
            </a:endParaRPr>
          </a:p>
        </p:txBody>
      </p:sp>
      <p:sp>
        <p:nvSpPr>
          <p:cNvPr id="3675292" name="Text Box 156"/>
          <p:cNvSpPr txBox="1">
            <a:spLocks noChangeArrowheads="1"/>
          </p:cNvSpPr>
          <p:nvPr/>
        </p:nvSpPr>
        <p:spPr bwMode="auto">
          <a:xfrm>
            <a:off x="7696201" y="1125538"/>
            <a:ext cx="531935" cy="26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100">
                <a:solidFill>
                  <a:srgbClr val="000099"/>
                </a:solidFill>
              </a:rPr>
              <a:t>DC</a:t>
            </a:r>
            <a:endParaRPr lang="ru-RU" sz="1100">
              <a:solidFill>
                <a:srgbClr val="000099"/>
              </a:solidFill>
            </a:endParaRPr>
          </a:p>
        </p:txBody>
      </p:sp>
      <p:sp>
        <p:nvSpPr>
          <p:cNvPr id="3675293" name="Rectangle 157"/>
          <p:cNvSpPr>
            <a:spLocks noChangeArrowheads="1"/>
          </p:cNvSpPr>
          <p:nvPr/>
        </p:nvSpPr>
        <p:spPr bwMode="auto">
          <a:xfrm>
            <a:off x="7030915" y="1052514"/>
            <a:ext cx="1795097" cy="1296987"/>
          </a:xfrm>
          <a:prstGeom prst="rect">
            <a:avLst/>
          </a:prstGeom>
          <a:noFill/>
          <a:ln w="9525" algn="ctr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94" name="Line 158"/>
          <p:cNvSpPr>
            <a:spLocks noChangeShapeType="1"/>
          </p:cNvSpPr>
          <p:nvPr/>
        </p:nvSpPr>
        <p:spPr bwMode="auto">
          <a:xfrm>
            <a:off x="8160728" y="2205038"/>
            <a:ext cx="46599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95" name="Line 159"/>
          <p:cNvSpPr>
            <a:spLocks noChangeShapeType="1"/>
          </p:cNvSpPr>
          <p:nvPr/>
        </p:nvSpPr>
        <p:spPr bwMode="auto">
          <a:xfrm>
            <a:off x="8160728" y="2276475"/>
            <a:ext cx="465992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296" name="Text Box 160"/>
          <p:cNvSpPr txBox="1">
            <a:spLocks noChangeArrowheads="1"/>
          </p:cNvSpPr>
          <p:nvPr/>
        </p:nvSpPr>
        <p:spPr bwMode="auto">
          <a:xfrm>
            <a:off x="7096858" y="2089150"/>
            <a:ext cx="1263162" cy="26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100" b="0" i="1">
                <a:solidFill>
                  <a:srgbClr val="000099"/>
                </a:solidFill>
              </a:rPr>
              <a:t>Планируемые</a:t>
            </a:r>
          </a:p>
        </p:txBody>
      </p:sp>
      <p:sp>
        <p:nvSpPr>
          <p:cNvPr id="3675298" name="Oval 162"/>
          <p:cNvSpPr>
            <a:spLocks noChangeArrowheads="1"/>
          </p:cNvSpPr>
          <p:nvPr/>
        </p:nvSpPr>
        <p:spPr bwMode="auto">
          <a:xfrm>
            <a:off x="8228135" y="4221163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299" name="Text Box 163"/>
          <p:cNvSpPr txBox="1">
            <a:spLocks noChangeArrowheads="1"/>
          </p:cNvSpPr>
          <p:nvPr/>
        </p:nvSpPr>
        <p:spPr bwMode="auto">
          <a:xfrm>
            <a:off x="8162192" y="3860800"/>
            <a:ext cx="797169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Зейская ГЭС</a:t>
            </a:r>
          </a:p>
        </p:txBody>
      </p:sp>
      <p:grpSp>
        <p:nvGrpSpPr>
          <p:cNvPr id="3675300" name="Group 164"/>
          <p:cNvGrpSpPr>
            <a:grpSpLocks/>
          </p:cNvGrpSpPr>
          <p:nvPr/>
        </p:nvGrpSpPr>
        <p:grpSpPr bwMode="auto">
          <a:xfrm>
            <a:off x="8024446" y="2420939"/>
            <a:ext cx="1134208" cy="3024187"/>
            <a:chOff x="5476" y="1525"/>
            <a:chExt cx="774" cy="1905"/>
          </a:xfrm>
        </p:grpSpPr>
        <p:sp>
          <p:nvSpPr>
            <p:cNvPr id="3675301" name="Line 165"/>
            <p:cNvSpPr>
              <a:spLocks noChangeShapeType="1"/>
            </p:cNvSpPr>
            <p:nvPr/>
          </p:nvSpPr>
          <p:spPr bwMode="auto">
            <a:xfrm flipV="1">
              <a:off x="5705" y="2160"/>
              <a:ext cx="363" cy="1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302" name="Line 166"/>
            <p:cNvSpPr>
              <a:spLocks noChangeShapeType="1"/>
            </p:cNvSpPr>
            <p:nvPr/>
          </p:nvSpPr>
          <p:spPr bwMode="auto">
            <a:xfrm flipV="1">
              <a:off x="5705" y="2115"/>
              <a:ext cx="363" cy="1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grpSp>
          <p:nvGrpSpPr>
            <p:cNvPr id="3675303" name="Group 167"/>
            <p:cNvGrpSpPr>
              <a:grpSpLocks/>
            </p:cNvGrpSpPr>
            <p:nvPr/>
          </p:nvGrpSpPr>
          <p:grpSpPr bwMode="auto">
            <a:xfrm>
              <a:off x="5476" y="1525"/>
              <a:ext cx="582" cy="1905"/>
              <a:chOff x="5476" y="1525"/>
              <a:chExt cx="582" cy="1905"/>
            </a:xfrm>
          </p:grpSpPr>
          <p:grpSp>
            <p:nvGrpSpPr>
              <p:cNvPr id="3675304" name="Group 168"/>
              <p:cNvGrpSpPr>
                <a:grpSpLocks/>
              </p:cNvGrpSpPr>
              <p:nvPr/>
            </p:nvGrpSpPr>
            <p:grpSpPr bwMode="auto">
              <a:xfrm>
                <a:off x="5569" y="1525"/>
                <a:ext cx="489" cy="1905"/>
                <a:chOff x="5570" y="1525"/>
                <a:chExt cx="489" cy="1905"/>
              </a:xfrm>
            </p:grpSpPr>
            <p:sp>
              <p:nvSpPr>
                <p:cNvPr id="3675305" name="Oval 169"/>
                <p:cNvSpPr>
                  <a:spLocks noChangeArrowheads="1"/>
                </p:cNvSpPr>
                <p:nvPr/>
              </p:nvSpPr>
              <p:spPr bwMode="auto">
                <a:xfrm>
                  <a:off x="5751" y="1689"/>
                  <a:ext cx="91" cy="91"/>
                </a:xfrm>
                <a:prstGeom prst="ellipse">
                  <a:avLst/>
                </a:prstGeom>
                <a:solidFill>
                  <a:srgbClr val="4D4D4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90000" tIns="46800" rIns="90000" bIns="46800" anchor="ctr"/>
                <a:lstStyle/>
                <a:p>
                  <a:endParaRPr lang="ru-RU"/>
                </a:p>
              </p:txBody>
            </p:sp>
            <p:sp>
              <p:nvSpPr>
                <p:cNvPr id="3675306" name="Text Box 170"/>
                <p:cNvSpPr txBox="1">
                  <a:spLocks noChangeArrowheads="1"/>
                </p:cNvSpPr>
                <p:nvPr/>
              </p:nvSpPr>
              <p:spPr bwMode="auto">
                <a:xfrm>
                  <a:off x="5570" y="1525"/>
                  <a:ext cx="408" cy="15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90000" tIns="46800" rIns="90000" bIns="46800"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ru-RU" sz="1000" b="0">
                      <a:solidFill>
                        <a:srgbClr val="000099"/>
                      </a:solidFill>
                    </a:rPr>
                    <a:t>Якутск</a:t>
                  </a:r>
                </a:p>
              </p:txBody>
            </p:sp>
            <p:grpSp>
              <p:nvGrpSpPr>
                <p:cNvPr id="3675307" name="Group 171"/>
                <p:cNvGrpSpPr>
                  <a:grpSpLocks/>
                </p:cNvGrpSpPr>
                <p:nvPr/>
              </p:nvGrpSpPr>
              <p:grpSpPr bwMode="auto">
                <a:xfrm>
                  <a:off x="5660" y="1735"/>
                  <a:ext cx="399" cy="1695"/>
                  <a:chOff x="5660" y="1735"/>
                  <a:chExt cx="399" cy="1695"/>
                </a:xfrm>
              </p:grpSpPr>
              <p:sp>
                <p:nvSpPr>
                  <p:cNvPr id="3675308" name="Line 1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751" y="3203"/>
                    <a:ext cx="308" cy="227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90000" tIns="46800" rIns="90000" bIns="46800"/>
                  <a:lstStyle/>
                  <a:p>
                    <a:endParaRPr lang="ru-RU"/>
                  </a:p>
                </p:txBody>
              </p:sp>
              <p:sp>
                <p:nvSpPr>
                  <p:cNvPr id="3675309" name="Line 17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660" y="1735"/>
                    <a:ext cx="136" cy="590"/>
                  </a:xfrm>
                  <a:prstGeom prst="line">
                    <a:avLst/>
                  </a:prstGeom>
                  <a:noFill/>
                  <a:ln w="3175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90000" tIns="46800" rIns="90000" bIns="46800"/>
                  <a:lstStyle/>
                  <a:p>
                    <a:endParaRPr lang="ru-RU"/>
                  </a:p>
                </p:txBody>
              </p:sp>
              <p:sp>
                <p:nvSpPr>
                  <p:cNvPr id="3675310" name="Line 174"/>
                  <p:cNvSpPr>
                    <a:spLocks noChangeShapeType="1"/>
                  </p:cNvSpPr>
                  <p:nvPr/>
                </p:nvSpPr>
                <p:spPr bwMode="auto">
                  <a:xfrm>
                    <a:off x="5660" y="2296"/>
                    <a:ext cx="227" cy="499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prstDash val="dash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90000" tIns="46800" rIns="90000" bIns="46800"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3675311" name="Freeform 175"/>
              <p:cNvSpPr>
                <a:spLocks/>
              </p:cNvSpPr>
              <p:nvPr/>
            </p:nvSpPr>
            <p:spPr bwMode="auto">
              <a:xfrm>
                <a:off x="5476" y="2341"/>
                <a:ext cx="388" cy="447"/>
              </a:xfrm>
              <a:custGeom>
                <a:avLst/>
                <a:gdLst>
                  <a:gd name="T0" fmla="*/ 185 w 388"/>
                  <a:gd name="T1" fmla="*/ 0 h 447"/>
                  <a:gd name="T2" fmla="*/ 0 w 388"/>
                  <a:gd name="T3" fmla="*/ 431 h 447"/>
                  <a:gd name="T4" fmla="*/ 164 w 388"/>
                  <a:gd name="T5" fmla="*/ 351 h 447"/>
                  <a:gd name="T6" fmla="*/ 388 w 388"/>
                  <a:gd name="T7" fmla="*/ 447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8" h="447">
                    <a:moveTo>
                      <a:pt x="185" y="0"/>
                    </a:moveTo>
                    <a:lnTo>
                      <a:pt x="0" y="431"/>
                    </a:lnTo>
                    <a:lnTo>
                      <a:pt x="164" y="351"/>
                    </a:lnTo>
                    <a:lnTo>
                      <a:pt x="388" y="447"/>
                    </a:ln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ru-RU"/>
              </a:p>
            </p:txBody>
          </p:sp>
        </p:grpSp>
        <p:sp>
          <p:nvSpPr>
            <p:cNvPr id="3675312" name="Text Box 176"/>
            <p:cNvSpPr txBox="1">
              <a:spLocks noChangeArrowheads="1"/>
            </p:cNvSpPr>
            <p:nvPr/>
          </p:nvSpPr>
          <p:spPr bwMode="auto">
            <a:xfrm>
              <a:off x="5842" y="1933"/>
              <a:ext cx="408" cy="1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CC"/>
                  </a:solidFill>
                </a14:hiddenFill>
              </a:ext>
              <a:ext uri="{91240B29-F687-4F45-9708-019B960494DF}">
                <a14:hiddenLine xmlns:a14="http://schemas.microsoft.com/office/drawing/2010/main" w="14351" algn="ctr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900" b="0"/>
                <a:t>ЮЯГЭК</a:t>
              </a:r>
            </a:p>
          </p:txBody>
        </p:sp>
        <p:sp>
          <p:nvSpPr>
            <p:cNvPr id="3675313" name="Oval 177"/>
            <p:cNvSpPr>
              <a:spLocks noChangeArrowheads="1"/>
            </p:cNvSpPr>
            <p:nvPr/>
          </p:nvSpPr>
          <p:spPr bwMode="auto">
            <a:xfrm>
              <a:off x="6023" y="2069"/>
              <a:ext cx="91" cy="91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</p:grpSp>
      <p:sp>
        <p:nvSpPr>
          <p:cNvPr id="3675314" name="Text Box 178"/>
          <p:cNvSpPr txBox="1">
            <a:spLocks noChangeArrowheads="1"/>
          </p:cNvSpPr>
          <p:nvPr/>
        </p:nvSpPr>
        <p:spPr bwMode="auto">
          <a:xfrm>
            <a:off x="1513743" y="2852739"/>
            <a:ext cx="1396511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Рязанская ГРЭС</a:t>
            </a:r>
          </a:p>
        </p:txBody>
      </p:sp>
      <p:sp>
        <p:nvSpPr>
          <p:cNvPr id="3675315" name="Oval 179"/>
          <p:cNvSpPr>
            <a:spLocks noChangeArrowheads="1"/>
          </p:cNvSpPr>
          <p:nvPr/>
        </p:nvSpPr>
        <p:spPr bwMode="auto">
          <a:xfrm>
            <a:off x="1979735" y="602138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16" name="Text Box 180"/>
          <p:cNvSpPr txBox="1">
            <a:spLocks noChangeArrowheads="1"/>
          </p:cNvSpPr>
          <p:nvPr/>
        </p:nvSpPr>
        <p:spPr bwMode="auto">
          <a:xfrm>
            <a:off x="1780443" y="6137276"/>
            <a:ext cx="798634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Кизляр</a:t>
            </a:r>
          </a:p>
        </p:txBody>
      </p:sp>
      <p:sp>
        <p:nvSpPr>
          <p:cNvPr id="3675317" name="Text Box 181"/>
          <p:cNvSpPr txBox="1">
            <a:spLocks noChangeArrowheads="1"/>
          </p:cNvSpPr>
          <p:nvPr/>
        </p:nvSpPr>
        <p:spPr bwMode="auto">
          <a:xfrm rot="1136655">
            <a:off x="1314451" y="5719143"/>
            <a:ext cx="731226" cy="233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CC"/>
                </a:solidFill>
              </a14:hiddenFill>
            </a:ext>
            <a:ext uri="{91240B29-F687-4F45-9708-019B960494DF}">
              <a14:hiddenLine xmlns:a14="http://schemas.microsoft.com/office/drawing/2010/main" w="14351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900" b="0"/>
              <a:t>330 кВ</a:t>
            </a:r>
          </a:p>
        </p:txBody>
      </p:sp>
      <p:sp>
        <p:nvSpPr>
          <p:cNvPr id="3675318" name="Line 182"/>
          <p:cNvSpPr>
            <a:spLocks noChangeShapeType="1"/>
          </p:cNvSpPr>
          <p:nvPr/>
        </p:nvSpPr>
        <p:spPr bwMode="auto">
          <a:xfrm>
            <a:off x="1846385" y="4437063"/>
            <a:ext cx="133350" cy="86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endParaRPr lang="ru-RU"/>
          </a:p>
        </p:txBody>
      </p:sp>
      <p:sp>
        <p:nvSpPr>
          <p:cNvPr id="3675319" name="Oval 183"/>
          <p:cNvSpPr>
            <a:spLocks noChangeArrowheads="1"/>
          </p:cNvSpPr>
          <p:nvPr/>
        </p:nvSpPr>
        <p:spPr bwMode="auto">
          <a:xfrm>
            <a:off x="1780443" y="433863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20" name="Oval 184"/>
          <p:cNvSpPr>
            <a:spLocks noChangeArrowheads="1"/>
          </p:cNvSpPr>
          <p:nvPr/>
        </p:nvSpPr>
        <p:spPr bwMode="auto">
          <a:xfrm>
            <a:off x="1913793" y="520223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grpSp>
        <p:nvGrpSpPr>
          <p:cNvPr id="3675366" name="Group 230"/>
          <p:cNvGrpSpPr>
            <a:grpSpLocks/>
          </p:cNvGrpSpPr>
          <p:nvPr/>
        </p:nvGrpSpPr>
        <p:grpSpPr bwMode="auto">
          <a:xfrm>
            <a:off x="1972412" y="5300663"/>
            <a:ext cx="232996" cy="792162"/>
            <a:chOff x="1346" y="3339"/>
            <a:chExt cx="159" cy="499"/>
          </a:xfrm>
        </p:grpSpPr>
        <p:sp>
          <p:nvSpPr>
            <p:cNvPr id="3675322" name="Line 186"/>
            <p:cNvSpPr>
              <a:spLocks noChangeShapeType="1"/>
            </p:cNvSpPr>
            <p:nvPr/>
          </p:nvSpPr>
          <p:spPr bwMode="auto">
            <a:xfrm>
              <a:off x="1351" y="3339"/>
              <a:ext cx="45" cy="4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324" name="Text Box 188"/>
            <p:cNvSpPr txBox="1">
              <a:spLocks noChangeArrowheads="1"/>
            </p:cNvSpPr>
            <p:nvPr/>
          </p:nvSpPr>
          <p:spPr bwMode="auto">
            <a:xfrm rot="4986242">
              <a:off x="1246" y="3483"/>
              <a:ext cx="359" cy="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CC"/>
                  </a:solidFill>
                </a14:hiddenFill>
              </a:ext>
              <a:ext uri="{91240B29-F687-4F45-9708-019B960494DF}">
                <a14:hiddenLine xmlns:a14="http://schemas.microsoft.com/office/drawing/2010/main" w="14351" algn="ctr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900" b="0"/>
                <a:t>330 кВ</a:t>
              </a:r>
            </a:p>
          </p:txBody>
        </p:sp>
      </p:grpSp>
      <p:sp>
        <p:nvSpPr>
          <p:cNvPr id="3675325" name="Arc 189"/>
          <p:cNvSpPr>
            <a:spLocks/>
          </p:cNvSpPr>
          <p:nvPr/>
        </p:nvSpPr>
        <p:spPr bwMode="auto">
          <a:xfrm rot="5075852">
            <a:off x="-309379" y="4241495"/>
            <a:ext cx="862013" cy="392724"/>
          </a:xfrm>
          <a:custGeom>
            <a:avLst/>
            <a:gdLst>
              <a:gd name="G0" fmla="+- 16452 0 0"/>
              <a:gd name="G1" fmla="+- 21600 0 0"/>
              <a:gd name="G2" fmla="+- 21600 0 0"/>
              <a:gd name="T0" fmla="*/ 0 w 36124"/>
              <a:gd name="T1" fmla="*/ 7604 h 21600"/>
              <a:gd name="T2" fmla="*/ 36124 w 36124"/>
              <a:gd name="T3" fmla="*/ 12680 h 21600"/>
              <a:gd name="T4" fmla="*/ 16452 w 3612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124" h="21600" fill="none" extrusionOk="0">
                <a:moveTo>
                  <a:pt x="-1" y="7603"/>
                </a:moveTo>
                <a:cubicBezTo>
                  <a:pt x="4103" y="2779"/>
                  <a:pt x="10118" y="-1"/>
                  <a:pt x="16452" y="0"/>
                </a:cubicBezTo>
                <a:cubicBezTo>
                  <a:pt x="24929" y="0"/>
                  <a:pt x="32623" y="4959"/>
                  <a:pt x="36124" y="12679"/>
                </a:cubicBezTo>
              </a:path>
              <a:path w="36124" h="21600" stroke="0" extrusionOk="0">
                <a:moveTo>
                  <a:pt x="-1" y="7603"/>
                </a:moveTo>
                <a:cubicBezTo>
                  <a:pt x="4103" y="2779"/>
                  <a:pt x="10118" y="-1"/>
                  <a:pt x="16452" y="0"/>
                </a:cubicBezTo>
                <a:cubicBezTo>
                  <a:pt x="24929" y="0"/>
                  <a:pt x="32623" y="4959"/>
                  <a:pt x="36124" y="12679"/>
                </a:cubicBezTo>
                <a:lnTo>
                  <a:pt x="16452" y="21600"/>
                </a:lnTo>
                <a:close/>
              </a:path>
            </a:pathLst>
          </a:custGeom>
          <a:noFill/>
          <a:ln w="76200">
            <a:solidFill>
              <a:srgbClr val="4D4D4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26" name="Text Box 190"/>
          <p:cNvSpPr txBox="1">
            <a:spLocks noChangeArrowheads="1"/>
          </p:cNvSpPr>
          <p:nvPr/>
        </p:nvSpPr>
        <p:spPr bwMode="auto">
          <a:xfrm rot="16200000">
            <a:off x="-537125" y="4281290"/>
            <a:ext cx="1296988" cy="309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rgbClr val="4D4D4D"/>
                </a:solidFill>
              </a:rPr>
              <a:t>Украина</a:t>
            </a:r>
          </a:p>
        </p:txBody>
      </p:sp>
      <p:grpSp>
        <p:nvGrpSpPr>
          <p:cNvPr id="3675327" name="Group 191"/>
          <p:cNvGrpSpPr>
            <a:grpSpLocks/>
          </p:cNvGrpSpPr>
          <p:nvPr/>
        </p:nvGrpSpPr>
        <p:grpSpPr bwMode="auto">
          <a:xfrm>
            <a:off x="4572001" y="2349500"/>
            <a:ext cx="530469" cy="1150938"/>
            <a:chOff x="3120" y="1480"/>
            <a:chExt cx="362" cy="725"/>
          </a:xfrm>
        </p:grpSpPr>
        <p:sp>
          <p:nvSpPr>
            <p:cNvPr id="3675328" name="Freeform 192"/>
            <p:cNvSpPr>
              <a:spLocks/>
            </p:cNvSpPr>
            <p:nvPr/>
          </p:nvSpPr>
          <p:spPr bwMode="auto">
            <a:xfrm>
              <a:off x="3324" y="1888"/>
              <a:ext cx="158" cy="317"/>
            </a:xfrm>
            <a:custGeom>
              <a:avLst/>
              <a:gdLst>
                <a:gd name="T0" fmla="*/ 0 w 158"/>
                <a:gd name="T1" fmla="*/ 0 h 317"/>
                <a:gd name="T2" fmla="*/ 158 w 158"/>
                <a:gd name="T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8" h="317">
                  <a:moveTo>
                    <a:pt x="0" y="0"/>
                  </a:moveTo>
                  <a:lnTo>
                    <a:pt x="158" y="317"/>
                  </a:lnTo>
                </a:path>
              </a:pathLst>
            </a:custGeom>
            <a:noFill/>
            <a:ln w="31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  <p:sp>
          <p:nvSpPr>
            <p:cNvPr id="3675329" name="Line 193"/>
            <p:cNvSpPr>
              <a:spLocks noChangeShapeType="1"/>
            </p:cNvSpPr>
            <p:nvPr/>
          </p:nvSpPr>
          <p:spPr bwMode="auto">
            <a:xfrm>
              <a:off x="3120" y="1480"/>
              <a:ext cx="181" cy="362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  <p:sp>
          <p:nvSpPr>
            <p:cNvPr id="3675330" name="Freeform 194"/>
            <p:cNvSpPr>
              <a:spLocks/>
            </p:cNvSpPr>
            <p:nvPr/>
          </p:nvSpPr>
          <p:spPr bwMode="auto">
            <a:xfrm>
              <a:off x="3279" y="1875"/>
              <a:ext cx="75" cy="27"/>
            </a:xfrm>
            <a:custGeom>
              <a:avLst/>
              <a:gdLst>
                <a:gd name="T0" fmla="*/ 0 w 75"/>
                <a:gd name="T1" fmla="*/ 27 h 27"/>
                <a:gd name="T2" fmla="*/ 75 w 75"/>
                <a:gd name="T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27">
                  <a:moveTo>
                    <a:pt x="0" y="27"/>
                  </a:moveTo>
                  <a:lnTo>
                    <a:pt x="75" y="0"/>
                  </a:lnTo>
                </a:path>
              </a:pathLst>
            </a:custGeom>
            <a:no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331" name="Freeform 195"/>
            <p:cNvSpPr>
              <a:spLocks/>
            </p:cNvSpPr>
            <p:nvPr/>
          </p:nvSpPr>
          <p:spPr bwMode="auto">
            <a:xfrm>
              <a:off x="3267" y="1836"/>
              <a:ext cx="63" cy="27"/>
            </a:xfrm>
            <a:custGeom>
              <a:avLst/>
              <a:gdLst>
                <a:gd name="T0" fmla="*/ 0 w 63"/>
                <a:gd name="T1" fmla="*/ 27 h 27"/>
                <a:gd name="T2" fmla="*/ 63 w 63"/>
                <a:gd name="T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3" h="27">
                  <a:moveTo>
                    <a:pt x="0" y="27"/>
                  </a:moveTo>
                  <a:lnTo>
                    <a:pt x="63" y="0"/>
                  </a:lnTo>
                </a:path>
              </a:pathLst>
            </a:custGeom>
            <a:no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</p:grpSp>
      <p:grpSp>
        <p:nvGrpSpPr>
          <p:cNvPr id="3675332" name="Group 196"/>
          <p:cNvGrpSpPr>
            <a:grpSpLocks/>
          </p:cNvGrpSpPr>
          <p:nvPr/>
        </p:nvGrpSpPr>
        <p:grpSpPr bwMode="auto">
          <a:xfrm>
            <a:off x="4506058" y="2205038"/>
            <a:ext cx="597877" cy="1295400"/>
            <a:chOff x="3276" y="1437"/>
            <a:chExt cx="396" cy="783"/>
          </a:xfrm>
        </p:grpSpPr>
        <p:sp>
          <p:nvSpPr>
            <p:cNvPr id="3675333" name="Freeform 197"/>
            <p:cNvSpPr>
              <a:spLocks/>
            </p:cNvSpPr>
            <p:nvPr/>
          </p:nvSpPr>
          <p:spPr bwMode="auto">
            <a:xfrm>
              <a:off x="3276" y="1437"/>
              <a:ext cx="396" cy="783"/>
            </a:xfrm>
            <a:custGeom>
              <a:avLst/>
              <a:gdLst>
                <a:gd name="T0" fmla="*/ 0 w 396"/>
                <a:gd name="T1" fmla="*/ 0 h 783"/>
                <a:gd name="T2" fmla="*/ 396 w 396"/>
                <a:gd name="T3" fmla="*/ 783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6" h="783">
                  <a:moveTo>
                    <a:pt x="0" y="0"/>
                  </a:moveTo>
                  <a:lnTo>
                    <a:pt x="396" y="783"/>
                  </a:lnTo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grpSp>
          <p:nvGrpSpPr>
            <p:cNvPr id="3675334" name="Group 198"/>
            <p:cNvGrpSpPr>
              <a:grpSpLocks/>
            </p:cNvGrpSpPr>
            <p:nvPr/>
          </p:nvGrpSpPr>
          <p:grpSpPr bwMode="auto">
            <a:xfrm>
              <a:off x="3301" y="1480"/>
              <a:ext cx="363" cy="725"/>
              <a:chOff x="3120" y="1480"/>
              <a:chExt cx="363" cy="725"/>
            </a:xfrm>
          </p:grpSpPr>
          <p:sp>
            <p:nvSpPr>
              <p:cNvPr id="3675335" name="Rectangle 199"/>
              <p:cNvSpPr>
                <a:spLocks noChangeArrowheads="1"/>
              </p:cNvSpPr>
              <p:nvPr/>
            </p:nvSpPr>
            <p:spPr bwMode="auto">
              <a:xfrm rot="-1219557">
                <a:off x="3253" y="1833"/>
                <a:ext cx="138" cy="91"/>
              </a:xfrm>
              <a:prstGeom prst="rect">
                <a:avLst/>
              </a:prstGeom>
              <a:solidFill>
                <a:schemeClr val="bg1"/>
              </a:solidFill>
              <a:ln w="19050" algn="ctr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ru-RU"/>
              </a:p>
            </p:txBody>
          </p:sp>
          <p:sp>
            <p:nvSpPr>
              <p:cNvPr id="3675336" name="Line 200"/>
              <p:cNvSpPr>
                <a:spLocks noChangeShapeType="1"/>
              </p:cNvSpPr>
              <p:nvPr/>
            </p:nvSpPr>
            <p:spPr bwMode="auto">
              <a:xfrm>
                <a:off x="3120" y="1480"/>
                <a:ext cx="363" cy="725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000" tIns="46800" rIns="90000" bIns="46800"/>
              <a:lstStyle/>
              <a:p>
                <a:endParaRPr lang="ru-RU"/>
              </a:p>
            </p:txBody>
          </p:sp>
        </p:grpSp>
      </p:grpSp>
      <p:sp>
        <p:nvSpPr>
          <p:cNvPr id="3675337" name="Oval 201"/>
          <p:cNvSpPr>
            <a:spLocks noChangeArrowheads="1"/>
          </p:cNvSpPr>
          <p:nvPr/>
        </p:nvSpPr>
        <p:spPr bwMode="auto">
          <a:xfrm>
            <a:off x="4506058" y="220503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38" name="Oval 202"/>
          <p:cNvSpPr>
            <a:spLocks noChangeArrowheads="1"/>
          </p:cNvSpPr>
          <p:nvPr/>
        </p:nvSpPr>
        <p:spPr bwMode="auto">
          <a:xfrm>
            <a:off x="5037993" y="3429001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grpSp>
        <p:nvGrpSpPr>
          <p:cNvPr id="3675339" name="Group 203"/>
          <p:cNvGrpSpPr>
            <a:grpSpLocks/>
          </p:cNvGrpSpPr>
          <p:nvPr/>
        </p:nvGrpSpPr>
        <p:grpSpPr bwMode="auto">
          <a:xfrm>
            <a:off x="6765682" y="3789364"/>
            <a:ext cx="1994388" cy="719137"/>
            <a:chOff x="4617" y="2387"/>
            <a:chExt cx="1361" cy="453"/>
          </a:xfrm>
        </p:grpSpPr>
        <p:sp>
          <p:nvSpPr>
            <p:cNvPr id="3675340" name="Freeform 204"/>
            <p:cNvSpPr>
              <a:spLocks/>
            </p:cNvSpPr>
            <p:nvPr/>
          </p:nvSpPr>
          <p:spPr bwMode="auto">
            <a:xfrm>
              <a:off x="4798" y="2704"/>
              <a:ext cx="317" cy="38"/>
            </a:xfrm>
            <a:custGeom>
              <a:avLst/>
              <a:gdLst>
                <a:gd name="T0" fmla="*/ 0 w 317"/>
                <a:gd name="T1" fmla="*/ 0 h 38"/>
                <a:gd name="T2" fmla="*/ 317 w 317"/>
                <a:gd name="T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17" h="38">
                  <a:moveTo>
                    <a:pt x="0" y="0"/>
                  </a:moveTo>
                  <a:lnTo>
                    <a:pt x="317" y="38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  <p:sp>
          <p:nvSpPr>
            <p:cNvPr id="3675341" name="Freeform 205"/>
            <p:cNvSpPr>
              <a:spLocks/>
            </p:cNvSpPr>
            <p:nvPr/>
          </p:nvSpPr>
          <p:spPr bwMode="auto">
            <a:xfrm>
              <a:off x="5160" y="2745"/>
              <a:ext cx="727" cy="95"/>
            </a:xfrm>
            <a:custGeom>
              <a:avLst/>
              <a:gdLst>
                <a:gd name="T0" fmla="*/ 0 w 727"/>
                <a:gd name="T1" fmla="*/ 0 h 95"/>
                <a:gd name="T2" fmla="*/ 727 w 727"/>
                <a:gd name="T3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7" h="95">
                  <a:moveTo>
                    <a:pt x="0" y="0"/>
                  </a:moveTo>
                  <a:lnTo>
                    <a:pt x="727" y="95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  <p:sp>
          <p:nvSpPr>
            <p:cNvPr id="3675342" name="Freeform 206"/>
            <p:cNvSpPr>
              <a:spLocks/>
            </p:cNvSpPr>
            <p:nvPr/>
          </p:nvSpPr>
          <p:spPr bwMode="auto">
            <a:xfrm>
              <a:off x="4617" y="2424"/>
              <a:ext cx="459" cy="127"/>
            </a:xfrm>
            <a:custGeom>
              <a:avLst/>
              <a:gdLst>
                <a:gd name="T0" fmla="*/ 0 w 459"/>
                <a:gd name="T1" fmla="*/ 127 h 127"/>
                <a:gd name="T2" fmla="*/ 168 w 459"/>
                <a:gd name="T3" fmla="*/ 0 h 127"/>
                <a:gd name="T4" fmla="*/ 459 w 459"/>
                <a:gd name="T5" fmla="*/ 1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9" h="127">
                  <a:moveTo>
                    <a:pt x="0" y="127"/>
                  </a:moveTo>
                  <a:lnTo>
                    <a:pt x="168" y="0"/>
                  </a:lnTo>
                  <a:lnTo>
                    <a:pt x="459" y="12"/>
                  </a:lnTo>
                </a:path>
              </a:pathLst>
            </a:cu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  <p:sp>
          <p:nvSpPr>
            <p:cNvPr id="3675343" name="Freeform 207"/>
            <p:cNvSpPr>
              <a:spLocks/>
            </p:cNvSpPr>
            <p:nvPr/>
          </p:nvSpPr>
          <p:spPr bwMode="auto">
            <a:xfrm>
              <a:off x="5127" y="2439"/>
              <a:ext cx="851" cy="175"/>
            </a:xfrm>
            <a:custGeom>
              <a:avLst/>
              <a:gdLst>
                <a:gd name="T0" fmla="*/ 0 w 851"/>
                <a:gd name="T1" fmla="*/ 0 h 175"/>
                <a:gd name="T2" fmla="*/ 851 w 851"/>
                <a:gd name="T3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51" h="175">
                  <a:moveTo>
                    <a:pt x="0" y="0"/>
                  </a:moveTo>
                  <a:lnTo>
                    <a:pt x="851" y="175"/>
                  </a:lnTo>
                </a:path>
              </a:pathLst>
            </a:custGeom>
            <a:noFill/>
            <a:ln w="31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/>
            <a:p>
              <a:endParaRPr lang="ru-RU"/>
            </a:p>
          </p:txBody>
        </p:sp>
        <p:sp>
          <p:nvSpPr>
            <p:cNvPr id="3675344" name="Line 208"/>
            <p:cNvSpPr>
              <a:spLocks noChangeShapeType="1"/>
            </p:cNvSpPr>
            <p:nvPr/>
          </p:nvSpPr>
          <p:spPr bwMode="auto">
            <a:xfrm>
              <a:off x="5070" y="2387"/>
              <a:ext cx="0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345" name="Line 209"/>
            <p:cNvSpPr>
              <a:spLocks noChangeShapeType="1"/>
            </p:cNvSpPr>
            <p:nvPr/>
          </p:nvSpPr>
          <p:spPr bwMode="auto">
            <a:xfrm>
              <a:off x="5116" y="2387"/>
              <a:ext cx="0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346" name="Line 210"/>
            <p:cNvSpPr>
              <a:spLocks noChangeShapeType="1"/>
            </p:cNvSpPr>
            <p:nvPr/>
          </p:nvSpPr>
          <p:spPr bwMode="auto">
            <a:xfrm>
              <a:off x="5115" y="2704"/>
              <a:ext cx="0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  <p:sp>
          <p:nvSpPr>
            <p:cNvPr id="3675347" name="Line 211"/>
            <p:cNvSpPr>
              <a:spLocks noChangeShapeType="1"/>
            </p:cNvSpPr>
            <p:nvPr/>
          </p:nvSpPr>
          <p:spPr bwMode="auto">
            <a:xfrm>
              <a:off x="5161" y="2704"/>
              <a:ext cx="0" cy="91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ru-RU"/>
            </a:p>
          </p:txBody>
        </p:sp>
      </p:grpSp>
      <p:sp>
        <p:nvSpPr>
          <p:cNvPr id="3675348" name="Oval 212"/>
          <p:cNvSpPr>
            <a:spLocks noChangeArrowheads="1"/>
          </p:cNvSpPr>
          <p:nvPr/>
        </p:nvSpPr>
        <p:spPr bwMode="auto">
          <a:xfrm>
            <a:off x="6964973" y="4221163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49" name="Oval 213"/>
          <p:cNvSpPr>
            <a:spLocks noChangeArrowheads="1"/>
          </p:cNvSpPr>
          <p:nvPr/>
        </p:nvSpPr>
        <p:spPr bwMode="auto">
          <a:xfrm>
            <a:off x="8560778" y="44100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grpSp>
        <p:nvGrpSpPr>
          <p:cNvPr id="3675350" name="Group 214"/>
          <p:cNvGrpSpPr>
            <a:grpSpLocks/>
          </p:cNvGrpSpPr>
          <p:nvPr/>
        </p:nvGrpSpPr>
        <p:grpSpPr bwMode="auto">
          <a:xfrm>
            <a:off x="7429500" y="3716338"/>
            <a:ext cx="200758" cy="793750"/>
            <a:chOff x="5070" y="2341"/>
            <a:chExt cx="137" cy="500"/>
          </a:xfrm>
        </p:grpSpPr>
        <p:grpSp>
          <p:nvGrpSpPr>
            <p:cNvPr id="3675351" name="Group 215"/>
            <p:cNvGrpSpPr>
              <a:grpSpLocks/>
            </p:cNvGrpSpPr>
            <p:nvPr/>
          </p:nvGrpSpPr>
          <p:grpSpPr bwMode="auto">
            <a:xfrm>
              <a:off x="5070" y="2341"/>
              <a:ext cx="91" cy="182"/>
              <a:chOff x="4526" y="2976"/>
              <a:chExt cx="91" cy="182"/>
            </a:xfrm>
          </p:grpSpPr>
          <p:sp>
            <p:nvSpPr>
              <p:cNvPr id="3675352" name="Rectangle 216"/>
              <p:cNvSpPr>
                <a:spLocks noChangeArrowheads="1"/>
              </p:cNvSpPr>
              <p:nvPr/>
            </p:nvSpPr>
            <p:spPr bwMode="auto">
              <a:xfrm>
                <a:off x="4526" y="2976"/>
                <a:ext cx="91" cy="182"/>
              </a:xfrm>
              <a:prstGeom prst="rect">
                <a:avLst/>
              </a:prstGeom>
              <a:solidFill>
                <a:schemeClr val="bg1"/>
              </a:solidFill>
              <a:ln w="14351" algn="ctr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ru-RU"/>
              </a:p>
            </p:txBody>
          </p:sp>
          <p:grpSp>
            <p:nvGrpSpPr>
              <p:cNvPr id="3675353" name="Group 217"/>
              <p:cNvGrpSpPr>
                <a:grpSpLocks/>
              </p:cNvGrpSpPr>
              <p:nvPr/>
            </p:nvGrpSpPr>
            <p:grpSpPr bwMode="auto">
              <a:xfrm>
                <a:off x="4526" y="2995"/>
                <a:ext cx="91" cy="136"/>
                <a:chOff x="5025" y="2342"/>
                <a:chExt cx="91" cy="136"/>
              </a:xfrm>
            </p:grpSpPr>
            <p:sp>
              <p:nvSpPr>
                <p:cNvPr id="3675354" name="AutoShape 218"/>
                <p:cNvSpPr>
                  <a:spLocks noChangeArrowheads="1"/>
                </p:cNvSpPr>
                <p:nvPr/>
              </p:nvSpPr>
              <p:spPr bwMode="auto">
                <a:xfrm rot="5400000">
                  <a:off x="5003" y="2364"/>
                  <a:ext cx="136" cy="91"/>
                </a:xfrm>
                <a:prstGeom prst="flowChartExtract">
                  <a:avLst/>
                </a:prstGeom>
                <a:solidFill>
                  <a:schemeClr val="bg1"/>
                </a:solidFill>
                <a:ln w="19050" algn="ctr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90000" tIns="46800" rIns="90000" bIns="46800" anchor="ctr"/>
                <a:lstStyle/>
                <a:p>
                  <a:endParaRPr lang="ru-RU"/>
                </a:p>
              </p:txBody>
            </p:sp>
            <p:sp>
              <p:nvSpPr>
                <p:cNvPr id="3675355" name="Line 219"/>
                <p:cNvSpPr>
                  <a:spLocks noChangeShapeType="1"/>
                </p:cNvSpPr>
                <p:nvPr/>
              </p:nvSpPr>
              <p:spPr bwMode="auto">
                <a:xfrm>
                  <a:off x="5115" y="2342"/>
                  <a:ext cx="0" cy="136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90000" tIns="46800" rIns="90000" bIns="46800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3675356" name="Group 220"/>
            <p:cNvGrpSpPr>
              <a:grpSpLocks/>
            </p:cNvGrpSpPr>
            <p:nvPr/>
          </p:nvGrpSpPr>
          <p:grpSpPr bwMode="auto">
            <a:xfrm>
              <a:off x="5116" y="2659"/>
              <a:ext cx="91" cy="182"/>
              <a:chOff x="4526" y="2976"/>
              <a:chExt cx="91" cy="182"/>
            </a:xfrm>
          </p:grpSpPr>
          <p:sp>
            <p:nvSpPr>
              <p:cNvPr id="3675357" name="Rectangle 221"/>
              <p:cNvSpPr>
                <a:spLocks noChangeArrowheads="1"/>
              </p:cNvSpPr>
              <p:nvPr/>
            </p:nvSpPr>
            <p:spPr bwMode="auto">
              <a:xfrm>
                <a:off x="4526" y="2976"/>
                <a:ext cx="91" cy="182"/>
              </a:xfrm>
              <a:prstGeom prst="rect">
                <a:avLst/>
              </a:prstGeom>
              <a:solidFill>
                <a:schemeClr val="bg1"/>
              </a:solidFill>
              <a:ln w="14351" algn="ctr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 anchor="ctr"/>
              <a:lstStyle/>
              <a:p>
                <a:endParaRPr lang="ru-RU"/>
              </a:p>
            </p:txBody>
          </p:sp>
          <p:grpSp>
            <p:nvGrpSpPr>
              <p:cNvPr id="3675358" name="Group 222"/>
              <p:cNvGrpSpPr>
                <a:grpSpLocks/>
              </p:cNvGrpSpPr>
              <p:nvPr/>
            </p:nvGrpSpPr>
            <p:grpSpPr bwMode="auto">
              <a:xfrm>
                <a:off x="4526" y="2995"/>
                <a:ext cx="91" cy="136"/>
                <a:chOff x="5025" y="2342"/>
                <a:chExt cx="91" cy="136"/>
              </a:xfrm>
            </p:grpSpPr>
            <p:sp>
              <p:nvSpPr>
                <p:cNvPr id="3675359" name="AutoShape 223"/>
                <p:cNvSpPr>
                  <a:spLocks noChangeArrowheads="1"/>
                </p:cNvSpPr>
                <p:nvPr/>
              </p:nvSpPr>
              <p:spPr bwMode="auto">
                <a:xfrm rot="5400000">
                  <a:off x="5003" y="2364"/>
                  <a:ext cx="136" cy="91"/>
                </a:xfrm>
                <a:prstGeom prst="flowChartExtract">
                  <a:avLst/>
                </a:prstGeom>
                <a:solidFill>
                  <a:schemeClr val="bg1"/>
                </a:solidFill>
                <a:ln w="19050" algn="ctr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90000" tIns="46800" rIns="90000" bIns="46800" anchor="ctr"/>
                <a:lstStyle/>
                <a:p>
                  <a:endParaRPr lang="ru-RU"/>
                </a:p>
              </p:txBody>
            </p:sp>
            <p:sp>
              <p:nvSpPr>
                <p:cNvPr id="3675360" name="Line 224"/>
                <p:cNvSpPr>
                  <a:spLocks noChangeShapeType="1"/>
                </p:cNvSpPr>
                <p:nvPr/>
              </p:nvSpPr>
              <p:spPr bwMode="auto">
                <a:xfrm>
                  <a:off x="5115" y="2342"/>
                  <a:ext cx="0" cy="136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90000" tIns="46800" rIns="90000" bIns="46800" anchor="ctr"/>
                <a:lstStyle/>
                <a:p>
                  <a:endParaRPr lang="ru-RU"/>
                </a:p>
              </p:txBody>
            </p:sp>
          </p:grpSp>
        </p:grpSp>
      </p:grpSp>
      <p:sp>
        <p:nvSpPr>
          <p:cNvPr id="3675361" name="Freeform 225"/>
          <p:cNvSpPr>
            <a:spLocks/>
          </p:cNvSpPr>
          <p:nvPr/>
        </p:nvSpPr>
        <p:spPr bwMode="auto">
          <a:xfrm>
            <a:off x="1314450" y="2495550"/>
            <a:ext cx="1182565" cy="141288"/>
          </a:xfrm>
          <a:custGeom>
            <a:avLst/>
            <a:gdLst>
              <a:gd name="T0" fmla="*/ 807 w 807"/>
              <a:gd name="T1" fmla="*/ 27 h 89"/>
              <a:gd name="T2" fmla="*/ 315 w 807"/>
              <a:gd name="T3" fmla="*/ 0 h 89"/>
              <a:gd name="T4" fmla="*/ 0 w 807"/>
              <a:gd name="T5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07" h="89">
                <a:moveTo>
                  <a:pt x="807" y="27"/>
                </a:moveTo>
                <a:lnTo>
                  <a:pt x="315" y="0"/>
                </a:lnTo>
                <a:lnTo>
                  <a:pt x="0" y="89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62" name="Oval 226"/>
          <p:cNvSpPr>
            <a:spLocks noChangeArrowheads="1"/>
          </p:cNvSpPr>
          <p:nvPr/>
        </p:nvSpPr>
        <p:spPr bwMode="auto">
          <a:xfrm>
            <a:off x="1912327" y="27082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63" name="Oval 227"/>
          <p:cNvSpPr>
            <a:spLocks noChangeArrowheads="1"/>
          </p:cNvSpPr>
          <p:nvPr/>
        </p:nvSpPr>
        <p:spPr bwMode="auto">
          <a:xfrm>
            <a:off x="2445727" y="2465388"/>
            <a:ext cx="133350" cy="144462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3675364" name="Text Box 228"/>
          <p:cNvSpPr txBox="1">
            <a:spLocks noChangeArrowheads="1"/>
          </p:cNvSpPr>
          <p:nvPr/>
        </p:nvSpPr>
        <p:spPr bwMode="auto">
          <a:xfrm>
            <a:off x="1979735" y="2608264"/>
            <a:ext cx="797169" cy="24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000" b="0">
                <a:solidFill>
                  <a:srgbClr val="000099"/>
                </a:solidFill>
              </a:rPr>
              <a:t>Иваново</a:t>
            </a:r>
          </a:p>
        </p:txBody>
      </p:sp>
      <p:sp>
        <p:nvSpPr>
          <p:cNvPr id="3675365" name="Oval 229"/>
          <p:cNvSpPr>
            <a:spLocks noChangeArrowheads="1"/>
          </p:cNvSpPr>
          <p:nvPr/>
        </p:nvSpPr>
        <p:spPr bwMode="auto">
          <a:xfrm>
            <a:off x="8228135" y="3546476"/>
            <a:ext cx="133350" cy="144463"/>
          </a:xfrm>
          <a:prstGeom prst="ellipse">
            <a:avLst/>
          </a:prstGeom>
          <a:solidFill>
            <a:srgbClr val="4D4D4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ru-RU"/>
          </a:p>
        </p:txBody>
      </p:sp>
      <p:sp>
        <p:nvSpPr>
          <p:cNvPr id="229" name="Text Box 1"/>
          <p:cNvSpPr txBox="1">
            <a:spLocks noChangeArrowheads="1"/>
          </p:cNvSpPr>
          <p:nvPr/>
        </p:nvSpPr>
        <p:spPr bwMode="auto">
          <a:xfrm>
            <a:off x="2013635" y="613954"/>
            <a:ext cx="7024320" cy="559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9267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400" b="0" dirty="0">
                <a:latin typeface="+mj-lt"/>
              </a:rPr>
              <a:t>      </a:t>
            </a:r>
            <a:r>
              <a:rPr lang="ru-RU" sz="2400" b="0" dirty="0" smtClean="0">
                <a:latin typeface="+mj-lt"/>
              </a:rPr>
              <a:t>Схема </a:t>
            </a:r>
            <a:r>
              <a:rPr lang="ru-RU" sz="2400" b="0" dirty="0">
                <a:latin typeface="+mj-lt"/>
              </a:rPr>
              <a:t>развития основной электрической </a:t>
            </a:r>
            <a:r>
              <a:rPr lang="ru-RU" sz="2400" b="0" dirty="0" smtClean="0">
                <a:latin typeface="+mj-lt"/>
              </a:rPr>
              <a:t>сети России</a:t>
            </a:r>
            <a:endParaRPr lang="ru-RU" sz="2400" b="0" dirty="0">
              <a:latin typeface="+mj-lt"/>
            </a:endParaRPr>
          </a:p>
          <a:p>
            <a:pPr eaLnBrk="1">
              <a:buClrTx/>
              <a:buFontTx/>
              <a:buNone/>
            </a:pPr>
            <a:endParaRPr lang="ru-RU" sz="2200" dirty="0">
              <a:solidFill>
                <a:srgbClr val="007AC3"/>
              </a:solidFill>
            </a:endParaRPr>
          </a:p>
        </p:txBody>
      </p:sp>
      <p:sp>
        <p:nvSpPr>
          <p:cNvPr id="230" name="Text Box 5"/>
          <p:cNvSpPr txBox="1">
            <a:spLocks noChangeArrowheads="1"/>
          </p:cNvSpPr>
          <p:nvPr/>
        </p:nvSpPr>
        <p:spPr bwMode="auto">
          <a:xfrm>
            <a:off x="4372663" y="6344808"/>
            <a:ext cx="4771337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 smtClean="0">
                <a:solidFill>
                  <a:srgbClr val="FFFFFF"/>
                </a:solidFill>
              </a:rPr>
              <a:t>Санкт-Петербург,  14 декабря 2010 года</a:t>
            </a:r>
            <a:endParaRPr lang="ru-RU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3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675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75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675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675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67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675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675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367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67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3675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3675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3675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367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000"/>
                                        <p:tgtEl>
                                          <p:spTgt spid="3675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367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3675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000"/>
                                        <p:tgtEl>
                                          <p:spTgt spid="367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67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2000"/>
                                        <p:tgtEl>
                                          <p:spTgt spid="3675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2000"/>
                                        <p:tgtEl>
                                          <p:spTgt spid="367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75138" grpId="0" animBg="1"/>
      <p:bldP spid="3675147" grpId="0" animBg="1"/>
      <p:bldP spid="3675151" grpId="0" animBg="1"/>
      <p:bldP spid="3675166" grpId="0" animBg="1"/>
      <p:bldP spid="3675168" grpId="0" animBg="1"/>
      <p:bldP spid="3675262" grpId="0" animBg="1"/>
      <p:bldP spid="3675270" grpId="0" animBg="1"/>
      <p:bldP spid="3675273" grpId="0" animBg="1"/>
      <p:bldP spid="3675279" grpId="0" animBg="1"/>
      <p:bldP spid="3675281" grpId="0" animBg="1"/>
      <p:bldP spid="36753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2013635" y="613954"/>
            <a:ext cx="7024320" cy="559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9267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400" b="0" dirty="0" smtClean="0">
                <a:latin typeface="+mj-lt"/>
              </a:rPr>
              <a:t>      Энергетическая </a:t>
            </a:r>
            <a:r>
              <a:rPr lang="ru-RU" sz="2400" b="0" dirty="0">
                <a:latin typeface="+mj-lt"/>
              </a:rPr>
              <a:t>система России</a:t>
            </a:r>
          </a:p>
          <a:p>
            <a:pPr eaLnBrk="1">
              <a:buClrTx/>
              <a:buFontTx/>
              <a:buNone/>
            </a:pPr>
            <a:endParaRPr lang="ru-RU" sz="2200" dirty="0">
              <a:solidFill>
                <a:srgbClr val="007AC3"/>
              </a:solidFill>
            </a:endParaRPr>
          </a:p>
        </p:txBody>
      </p:sp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3866606" y="6433156"/>
            <a:ext cx="5311954" cy="41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endParaRPr lang="ru-RU" sz="1400" dirty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372663" y="6344808"/>
            <a:ext cx="4771337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 smtClean="0">
                <a:solidFill>
                  <a:srgbClr val="FFFFFF"/>
                </a:solidFill>
              </a:rPr>
              <a:t>Санкт-Петербург,  14 декабря 2010 года</a:t>
            </a:r>
            <a:endParaRPr lang="ru-RU" sz="1800" dirty="0">
              <a:solidFill>
                <a:srgbClr val="FFFFFF"/>
              </a:solidFill>
            </a:endParaRPr>
          </a:p>
        </p:txBody>
      </p:sp>
      <p:pic>
        <p:nvPicPr>
          <p:cNvPr id="2050" name="Picture 2" descr="C:\DOCUME~1\Lena\LOCALS~1\Temp\bat487.tmp\СХЕМА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189" y="1267097"/>
            <a:ext cx="9041805" cy="47696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6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2259874" y="526103"/>
            <a:ext cx="6753912" cy="817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9267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2400" b="0" dirty="0">
                <a:latin typeface="+mj-lt"/>
              </a:rPr>
              <a:t>Карта энергетических мощностей РФ</a:t>
            </a:r>
          </a:p>
          <a:p>
            <a:pPr eaLnBrk="1">
              <a:buClrTx/>
              <a:buFontTx/>
              <a:buNone/>
            </a:pPr>
            <a:endParaRPr lang="ru-RU" sz="2200" b="0" dirty="0">
              <a:latin typeface="+mj-lt"/>
            </a:endParaRPr>
          </a:p>
        </p:txBody>
      </p:sp>
      <p:pic>
        <p:nvPicPr>
          <p:cNvPr id="410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3" y="1097280"/>
            <a:ext cx="7442003" cy="5133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372663" y="6344808"/>
            <a:ext cx="4771337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 smtClean="0">
                <a:solidFill>
                  <a:srgbClr val="FFFFFF"/>
                </a:solidFill>
              </a:rPr>
              <a:t>Санкт-Петербург,  14 декабря 2010 года</a:t>
            </a:r>
            <a:endParaRPr lang="ru-RU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16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482" y="1126274"/>
            <a:ext cx="3677197" cy="5154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59428" y="295278"/>
            <a:ext cx="71845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dirty="0">
                <a:solidFill>
                  <a:schemeClr val="accent3"/>
                </a:solidFill>
                <a:latin typeface="+mj-lt"/>
              </a:rPr>
              <a:t>ТГК-1 </a:t>
            </a:r>
            <a:r>
              <a:rPr lang="ru-RU" sz="2400" b="0" dirty="0" smtClean="0">
                <a:solidFill>
                  <a:schemeClr val="accent3"/>
                </a:solidFill>
                <a:latin typeface="+mj-lt"/>
              </a:rPr>
              <a:t>— крупнейшая генерирующая компания Северо-Запада России</a:t>
            </a:r>
            <a:endParaRPr lang="ru-RU" sz="2400" b="0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30629" y="1332411"/>
            <a:ext cx="4846319" cy="4948369"/>
          </a:xfrm>
        </p:spPr>
        <p:txBody>
          <a:bodyPr>
            <a:normAutofit fontScale="85000" lnSpcReduction="10000"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800" b="0" dirty="0"/>
              <a:t>56 электростанций (14 ТЭЦ, 41 ГЭС, дизельная электростанция на о. Валаам)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sz="1800" b="0" dirty="0"/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b="0" dirty="0"/>
              <a:t>Установленная электрическая мощность ТГК-1 — </a:t>
            </a:r>
            <a:r>
              <a:rPr lang="en-US" sz="1800" b="0" dirty="0"/>
              <a:t/>
            </a:r>
            <a:br>
              <a:rPr lang="en-US" sz="1800" b="0" dirty="0"/>
            </a:br>
            <a:r>
              <a:rPr lang="ru-RU" sz="1800" b="0" dirty="0" smtClean="0"/>
              <a:t>6 </a:t>
            </a:r>
            <a:r>
              <a:rPr lang="ru-RU" sz="1800" b="0" dirty="0"/>
              <a:t>315,35 МВт, тепловая — 14 362 Гкал/ч. </a:t>
            </a:r>
            <a:endParaRPr lang="ru-RU" sz="1800" b="0" dirty="0" smtClean="0"/>
          </a:p>
          <a:p>
            <a:pPr marL="285750" indent="-285750">
              <a:buFont typeface="Wingdings" pitchFamily="2" charset="2"/>
              <a:buChar char="ü"/>
            </a:pPr>
            <a:endParaRPr lang="ru-RU" sz="1800" b="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b="0" dirty="0"/>
              <a:t>Доля Компании на рынке тепловой энергии Санкт-Петербурга составляет около 48%, в Петрозаводске — почти 80%, в Мурманске — 75%, в Апатитах и Кировске — 100%.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sz="1800" b="0" dirty="0"/>
          </a:p>
          <a:p>
            <a:r>
              <a:rPr lang="ru-RU" sz="1800" b="0" dirty="0" smtClean="0"/>
              <a:t>ТГК-1 — </a:t>
            </a:r>
            <a:r>
              <a:rPr lang="ru-RU" sz="1800" b="0" dirty="0"/>
              <a:t>стратегический поставщик энергоресурсов </a:t>
            </a:r>
            <a:r>
              <a:rPr lang="en-US" sz="1800" b="0" dirty="0" smtClean="0"/>
              <a:t> </a:t>
            </a:r>
            <a:r>
              <a:rPr lang="ru-RU" sz="1800" b="0" dirty="0" smtClean="0"/>
              <a:t>на </a:t>
            </a:r>
            <a:r>
              <a:rPr lang="ru-RU" sz="1800" b="0" dirty="0"/>
              <a:t>территории </a:t>
            </a:r>
            <a:r>
              <a:rPr lang="ru-RU" sz="1800" b="0" dirty="0" smtClean="0"/>
              <a:t>Северо-Западного </a:t>
            </a:r>
            <a:r>
              <a:rPr lang="ru-RU" sz="1800" b="0" dirty="0"/>
              <a:t>региона </a:t>
            </a:r>
            <a:r>
              <a:rPr lang="ru-RU" sz="1800" b="0" dirty="0" smtClean="0"/>
              <a:t>России. </a:t>
            </a:r>
          </a:p>
          <a:p>
            <a:endParaRPr lang="ru-RU" sz="1800" b="0" dirty="0"/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b="0" dirty="0" smtClean="0"/>
              <a:t>В </a:t>
            </a:r>
            <a:r>
              <a:rPr lang="ru-RU" sz="1800" b="0" dirty="0"/>
              <a:t>Санкт-Петербурге и Ленинградской области </a:t>
            </a:r>
            <a:r>
              <a:rPr lang="ru-RU" sz="1800" b="0" dirty="0" smtClean="0"/>
              <a:t>— второй </a:t>
            </a:r>
            <a:r>
              <a:rPr lang="ru-RU" sz="1800" b="0" dirty="0"/>
              <a:t>по установленной мощности </a:t>
            </a:r>
            <a:r>
              <a:rPr lang="ru-RU" sz="1800" b="0" dirty="0" smtClean="0"/>
              <a:t>производитель </a:t>
            </a:r>
            <a:r>
              <a:rPr lang="ru-RU" sz="1800" b="0" dirty="0"/>
              <a:t>электроэнергии после Ленинградской </a:t>
            </a:r>
            <a:r>
              <a:rPr lang="ru-RU" sz="1800" b="0" dirty="0" smtClean="0"/>
              <a:t>АЭС</a:t>
            </a:r>
            <a:r>
              <a:rPr lang="ru-RU" sz="1800" b="0" dirty="0"/>
              <a:t>;</a:t>
            </a:r>
            <a:endParaRPr lang="ru-RU" sz="1800" b="0" dirty="0" smtClean="0"/>
          </a:p>
          <a:p>
            <a:pPr marL="285750" indent="-285750">
              <a:buFont typeface="Wingdings" pitchFamily="2" charset="2"/>
              <a:buChar char="ü"/>
            </a:pPr>
            <a:endParaRPr lang="ru-RU" sz="1800" b="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b="0" dirty="0" smtClean="0"/>
              <a:t>В </a:t>
            </a:r>
            <a:r>
              <a:rPr lang="ru-RU" sz="1800" b="0" dirty="0"/>
              <a:t>Мурманской области </a:t>
            </a:r>
            <a:r>
              <a:rPr lang="ru-RU" sz="1800" b="0" dirty="0" smtClean="0"/>
              <a:t>— </a:t>
            </a:r>
            <a:r>
              <a:rPr lang="ru-RU" sz="1800" b="0" dirty="0"/>
              <a:t>занимает лидирующие позиции, опережая </a:t>
            </a:r>
            <a:r>
              <a:rPr lang="ru-RU" sz="1800" b="0" dirty="0" smtClean="0"/>
              <a:t>Кольскую АЭС</a:t>
            </a:r>
            <a:r>
              <a:rPr lang="ru-RU" sz="1800" b="0" dirty="0"/>
              <a:t>;</a:t>
            </a:r>
            <a:endParaRPr lang="ru-RU" sz="1800" b="0" dirty="0" smtClean="0"/>
          </a:p>
          <a:p>
            <a:pPr marL="285750" indent="-285750">
              <a:buFont typeface="Wingdings" pitchFamily="2" charset="2"/>
              <a:buChar char="ü"/>
            </a:pPr>
            <a:endParaRPr lang="ru-RU" sz="1800" b="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b="0" dirty="0" smtClean="0"/>
              <a:t>В </a:t>
            </a:r>
            <a:r>
              <a:rPr lang="ru-RU" sz="1800" b="0" dirty="0"/>
              <a:t>Республике Карелия </a:t>
            </a:r>
            <a:r>
              <a:rPr lang="ru-RU" sz="1800" b="0" dirty="0" smtClean="0"/>
              <a:t>— единственный крупный поставщик </a:t>
            </a:r>
            <a:r>
              <a:rPr lang="ru-RU" sz="1800" b="0" dirty="0"/>
              <a:t>электроэнергии. </a:t>
            </a:r>
            <a:endParaRPr lang="ru-RU" sz="1800" b="0" dirty="0" smtClean="0"/>
          </a:p>
          <a:p>
            <a:pPr marL="285750" indent="-285750">
              <a:buFont typeface="Wingdings" pitchFamily="2" charset="2"/>
              <a:buChar char="ü"/>
            </a:pPr>
            <a:endParaRPr lang="ru-RU" sz="1800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372663" y="6344808"/>
            <a:ext cx="4771337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 smtClean="0">
                <a:solidFill>
                  <a:srgbClr val="FFFFFF"/>
                </a:solidFill>
              </a:rPr>
              <a:t>Санкт-Петербург,  14 декабря 2010 года</a:t>
            </a:r>
            <a:endParaRPr lang="ru-RU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12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0" t="22325"/>
          <a:stretch/>
        </p:blipFill>
        <p:spPr bwMode="auto">
          <a:xfrm>
            <a:off x="2107543" y="1358373"/>
            <a:ext cx="6146434" cy="488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313508" y="1358373"/>
            <a:ext cx="5329646" cy="391446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19267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>
                <a:solidFill>
                  <a:srgbClr val="0066CC"/>
                </a:solidFill>
                <a:hlinkClick r:id="rId4"/>
              </a:rPr>
              <a:t>Образовательный проект </a:t>
            </a:r>
            <a:r>
              <a:rPr lang="ru-RU" sz="1800" dirty="0" smtClean="0">
                <a:solidFill>
                  <a:srgbClr val="0066CC"/>
                </a:solidFill>
                <a:hlinkClick r:id="rId4"/>
              </a:rPr>
              <a:t>«Моя Энергия»</a:t>
            </a:r>
            <a:endParaRPr lang="ru-RU" sz="1800" dirty="0">
              <a:solidFill>
                <a:srgbClr val="0066CC"/>
              </a:solidFill>
            </a:endParaRPr>
          </a:p>
        </p:txBody>
      </p:sp>
      <p:pic>
        <p:nvPicPr>
          <p:cNvPr id="6151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08" y="3098987"/>
            <a:ext cx="2325600" cy="2655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153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960" y="1437134"/>
            <a:ext cx="1175040" cy="1306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Узнай больше на </a:t>
            </a:r>
            <a:r>
              <a:rPr lang="en-US" dirty="0" err="1" smtClean="0"/>
              <a:t>MyEnergy.Ru</a:t>
            </a:r>
            <a:endParaRPr lang="ru-RU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372663" y="6344808"/>
            <a:ext cx="4771337" cy="5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184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ru-RU" sz="1800" dirty="0" smtClean="0">
                <a:solidFill>
                  <a:srgbClr val="FFFFFF"/>
                </a:solidFill>
              </a:rPr>
              <a:t>Санкт-Петербург,  14 декабря 2010 года</a:t>
            </a:r>
            <a:endParaRPr lang="ru-RU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0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2 декабря 2010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4_Тема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Тема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Специальное оформление">
  <a:themeElements>
    <a:clrScheme name="2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2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Специальное оформление">
  <a:themeElements>
    <a:clrScheme name="3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3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Специальное оформление">
  <a:themeElements>
    <a:clrScheme name="4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4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Специальное оформление">
  <a:themeElements>
    <a:clrScheme name="5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5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Специальное оформление">
  <a:themeElements>
    <a:clrScheme name="6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6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Специальное оформление">
  <a:themeElements>
    <a:clrScheme name="7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7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Специальное оформление">
  <a:themeElements>
    <a:clrScheme name="8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8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Специальное оформление">
  <a:themeElements>
    <a:clrScheme name="9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Специальное оформление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7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9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22 декабря 2010</Template>
  <TotalTime>220</TotalTime>
  <Words>346</Words>
  <Application>Microsoft Office PowerPoint</Application>
  <PresentationFormat>Экран (4:3)</PresentationFormat>
  <Paragraphs>112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7</vt:i4>
      </vt:variant>
    </vt:vector>
  </HeadingPairs>
  <TitlesOfParts>
    <vt:vector size="17" baseType="lpstr">
      <vt:lpstr>22 декабря 2010</vt:lpstr>
      <vt:lpstr>4_Тема Office</vt:lpstr>
      <vt:lpstr>2_Специальное оформление</vt:lpstr>
      <vt:lpstr>3_Специальное оформление</vt:lpstr>
      <vt:lpstr>4_Специальное оформление</vt:lpstr>
      <vt:lpstr>5_Специальное оформление</vt:lpstr>
      <vt:lpstr>6_Специальное оформление</vt:lpstr>
      <vt:lpstr>7_Специальное оформление</vt:lpstr>
      <vt:lpstr>8_Специальное оформление</vt:lpstr>
      <vt:lpstr>9_Специальное оформление</vt:lpstr>
      <vt:lpstr>Энергетика России сегодня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Узнай больше на MyEnergy.Ru</vt:lpstr>
    </vt:vector>
  </TitlesOfParts>
  <Company>JSC TGC-1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Энергетика России сегодня</dc:title>
  <dc:creator>Пушкин</dc:creator>
  <cp:lastModifiedBy>Пушкин</cp:lastModifiedBy>
  <cp:revision>13</cp:revision>
  <cp:lastPrinted>2010-12-13T08:02:37Z</cp:lastPrinted>
  <dcterms:created xsi:type="dcterms:W3CDTF">2010-12-08T08:47:43Z</dcterms:created>
  <dcterms:modified xsi:type="dcterms:W3CDTF">2010-12-13T10:22:31Z</dcterms:modified>
</cp:coreProperties>
</file>