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8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9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0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1.xml" ContentType="application/vnd.openxmlformats-officedocument.theme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12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theme/theme13.xml" ContentType="application/vnd.openxmlformats-officedocument.theme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theme/theme14.xml" ContentType="application/vnd.openxmlformats-officedocument.theme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5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theme/theme16.xml" ContentType="application/vnd.openxmlformats-officedocument.theme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theme/theme17.xml" ContentType="application/vnd.openxmlformats-officedocument.theme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9" r:id="rId2"/>
    <p:sldMasterId id="2147483701" r:id="rId3"/>
    <p:sldMasterId id="2147483713" r:id="rId4"/>
    <p:sldMasterId id="2147483725" r:id="rId5"/>
    <p:sldMasterId id="2147483737" r:id="rId6"/>
    <p:sldMasterId id="2147483749" r:id="rId7"/>
    <p:sldMasterId id="2147483761" r:id="rId8"/>
    <p:sldMasterId id="2147483773" r:id="rId9"/>
    <p:sldMasterId id="2147483785" r:id="rId10"/>
    <p:sldMasterId id="2147483797" r:id="rId11"/>
    <p:sldMasterId id="2147483809" r:id="rId12"/>
    <p:sldMasterId id="2147483821" r:id="rId13"/>
    <p:sldMasterId id="2147483833" r:id="rId14"/>
    <p:sldMasterId id="2147483845" r:id="rId15"/>
    <p:sldMasterId id="2147483857" r:id="rId16"/>
    <p:sldMasterId id="2147483869" r:id="rId17"/>
    <p:sldMasterId id="2147483881" r:id="rId18"/>
  </p:sldMasterIdLst>
  <p:notesMasterIdLst>
    <p:notesMasterId r:id="rId29"/>
  </p:notesMasterIdLst>
  <p:sldIdLst>
    <p:sldId id="256" r:id="rId19"/>
    <p:sldId id="257" r:id="rId20"/>
    <p:sldId id="267" r:id="rId21"/>
    <p:sldId id="259" r:id="rId22"/>
    <p:sldId id="258" r:id="rId23"/>
    <p:sldId id="262" r:id="rId24"/>
    <p:sldId id="260" r:id="rId25"/>
    <p:sldId id="264" r:id="rId26"/>
    <p:sldId id="265" r:id="rId27"/>
    <p:sldId id="26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658" y="72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3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896E9-344E-45D7-9E3F-9ECE634021E7}" type="datetimeFigureOut">
              <a:rPr lang="ru-RU" smtClean="0"/>
              <a:pPr/>
              <a:t>06.04.2011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45272-F79C-4E29-8504-487CAB7CF7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244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304379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723358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142336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561314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F7F1202-E5F3-4DEF-80B3-9BBC7230EBF3}" type="slidenum">
              <a:rPr lang="ru-RU">
                <a:solidFill>
                  <a:srgbClr val="000000"/>
                </a:solidFill>
                <a:latin typeface="Times New Roman" pitchFamily="16" charset="0"/>
              </a:rPr>
              <a:pPr eaLnBrk="1"/>
              <a:t>2</a:t>
            </a:fld>
            <a:endParaRPr lang="ru-RU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22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3738"/>
            <a:ext cx="4573587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2"/>
            <a:ext cx="5485536" cy="411378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45272-F79C-4E29-8504-487CAB7CF74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600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ctrTitle"/>
          </p:nvPr>
        </p:nvSpPr>
        <p:spPr>
          <a:xfrm>
            <a:off x="684213" y="3573463"/>
            <a:ext cx="8278812" cy="747712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7308850" y="6237288"/>
            <a:ext cx="1701800" cy="476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800" b="1">
                <a:solidFill>
                  <a:schemeClr val="bg1"/>
                </a:solidFill>
                <a:latin typeface="Calibri" pitchFamily="34" charset="0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4213" y="6237288"/>
            <a:ext cx="6696075" cy="476250"/>
          </a:xfrm>
        </p:spPr>
        <p:txBody>
          <a:bodyPr/>
          <a:lstStyle>
            <a:lvl1pPr>
              <a:defRPr sz="1800" b="1"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73402"/>
      </p:ext>
    </p:extLst>
  </p:cSld>
  <p:clrMapOvr>
    <a:masterClrMapping/>
  </p:clrMapOvr>
  <p:transition advClick="0" advTm="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093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800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274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372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747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474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043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798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371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755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262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129934"/>
      </p:ext>
    </p:extLst>
  </p:cSld>
  <p:clrMapOvr>
    <a:masterClrMapping/>
  </p:clrMapOvr>
  <p:transition advClick="0" advTm="2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371523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1_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385714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 descr="logo tgc-1 - bl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50" y="819150"/>
            <a:ext cx="2593975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7388" y="2924175"/>
            <a:ext cx="7772400" cy="1470025"/>
          </a:xfrm>
        </p:spPr>
        <p:txBody>
          <a:bodyPr/>
          <a:lstStyle>
            <a:lvl1pPr algn="ctr">
              <a:defRPr b="1" smtClean="0">
                <a:solidFill>
                  <a:srgbClr val="0063A8"/>
                </a:solidFill>
                <a:latin typeface="Arial" charset="0"/>
                <a:cs typeface="Arial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 smtClean="0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2511425" y="6167438"/>
            <a:ext cx="5935663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63A8"/>
                </a:solidFill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2511425" y="4652963"/>
            <a:ext cx="5948363" cy="1133475"/>
          </a:xfrm>
        </p:spPr>
        <p:txBody>
          <a:bodyPr/>
          <a:lstStyle>
            <a:lvl1pPr algn="r" eaLnBrk="0" hangingPunct="0">
              <a:defRPr sz="1800" b="1">
                <a:solidFill>
                  <a:srgbClr val="0063A8"/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818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70FD7-DD80-437D-92C4-6DFE540109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930964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D187D-8CCD-4680-89FE-1B4D282E45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999769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B018B-FD86-465D-B8C5-FA0F42F1AF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182404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88680-3FC6-4451-BE11-062788BED0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96728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6CF55-4CC2-48A3-B90C-25325C387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619463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DE2CA-AB2A-497C-9CC7-7AB1069BBE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968762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076C7-EECB-4D99-9274-B397E757F7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033557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9E668-6360-4795-A909-3E4005BECF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481186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072B7-88D8-410E-BFA3-6B721FE71E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151847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5878C-D8CD-4085-8795-EB7CC5341E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42107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431C1-3300-419B-92B8-C5112E9894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21201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045864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711732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58730599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755524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4109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595921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4964177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483193401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63079032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959024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871371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2403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0492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0383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3935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7293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929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0024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24323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3178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0863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23883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10249-9F91-4428-BEBF-9BC2034FCB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7906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E1EF6-665C-4F38-BA3E-5229A3C425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1725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ED290-5A28-4940-ABB3-CF51A8B5F3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59215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72D8F-60C8-440D-82F8-8D1BD406C6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42046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0E0C0-59CB-4FBD-8196-10141F9F40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26928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8A06E-7138-4355-A22E-5724D38980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2127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4EEFF-4EF1-4045-BB30-0AF7058B24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41111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18F5E-A114-4A31-8FE2-9FBC39C9CD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01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2019C-7D6D-4332-BF33-4F2C106AFD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5595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0C77A-8B89-4A88-A757-C3CF89A0D8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2004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888A6-F2E5-4021-A04C-A0ECE92261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23589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9EF43-90AC-4CC4-8EDF-89E6B1F6CB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17713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371BF-D35E-42EA-8BBE-E260DE078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51772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709AA-110B-4F1D-A284-FC7C0C54FF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05655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9C4E9-16FB-460B-8702-A9C1D62484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249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3919A-D0FC-4319-9ECE-8AFC2F59BC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4140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0BA6C-FCC4-4FC8-8F15-074A4E0E9D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67429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6FB8A-FAF9-4AC6-9B43-B4504A1D67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7964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2D3B-1EC2-40DF-BB83-BAFBAC975F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14622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952FF-2489-4840-92F3-909D074BC6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08548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F783A-DB97-45D4-BE04-3E8BD4727B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1387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8E64F-0C0F-43BC-8203-C56B181C4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07906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81B19-3A33-4FA7-A396-6167F1591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49425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36A39-D753-4A57-A9CD-8203104A37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63515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03833-FADC-419F-98E9-DF5338F4F2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30060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079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079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A57CC-1CF5-43D4-94AA-0BE22DD7F3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66688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4BEBD-74EA-4B95-86D8-DD0AA5D9D7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94458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A26B2-3FCD-49D2-98B5-2A1EC934CC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09626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0FEF2-29CD-4A2D-9BE7-370A53F10D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17740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48FAC-F9B1-4BC0-AF11-45D7103DD1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83806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CFD4F-4ADF-4BAD-8425-68EE961595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93694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904E4-B962-4454-BBF2-66DCF49FA9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02958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159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159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10908-DD5A-4C3B-B473-25C66355E9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49486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42113-D63B-42D4-A75A-4F84A857B8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14242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00EF8-9DC5-4955-90CA-3815E47559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71643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DCB18-8424-4D6E-B197-7A29C957FB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92658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82675"/>
            <a:ext cx="892175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044575" y="1082675"/>
            <a:ext cx="892175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EFB55-341C-46B6-8C99-F99D72290E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67541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4DD1E-AF6C-4703-BEA2-2D1F0D5B52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59113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EC57B-1B7F-4D0E-904C-4613817E88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04291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33B22-85E0-48D1-9FE2-3A7DF4431B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45896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140F0-38EE-4C78-93C1-5A227BA752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06296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A5F93-D9B3-4F35-BD6F-E362E89FC0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40020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63891-246B-4630-B13A-93E60444C6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66072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308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308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91353-707A-4999-9712-D1C3C67390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55670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87AE3-1FE5-4AC1-B7A4-D43D8E79E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09902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031236-5BA5-4C95-B1E0-733732FCA7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25850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E99ED-72AD-4C75-BD44-EBA4927EE1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05735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100138"/>
            <a:ext cx="1452563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604963" y="1100138"/>
            <a:ext cx="1454150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A15DD-99AC-4784-8830-46F1898972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23776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45543-AB94-41A1-B112-107280E426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40218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D3E76-8311-404F-B687-55A80D7EAF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59368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11B5A-BE05-4156-BDCA-99DFD76F8A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91351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EE867-DFE7-4F23-A0F2-EC92909CEB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3262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B3108-C29F-4C8B-A04E-4D68554ECC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73414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1E345-78FB-4FD5-8099-5F51C36E0D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33826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3261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3261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FCA16-C06A-4868-8A7E-C86AB7C173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16794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60130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4052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89248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74227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52530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76268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14233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8938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94198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8244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72300" y="0"/>
            <a:ext cx="2171700" cy="6126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0"/>
            <a:ext cx="6362700" cy="61261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8840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04242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87190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64884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39522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84671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47765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83962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52762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34619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43856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&lt;#&gt;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04872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55AE90F-4272-4155-890B-A3683D503E5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47698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D843244-EFD6-4A18-8DB1-917FECBAD6C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62637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BCF768B-AB68-435F-B0AE-5BFF41A08B2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51188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889BFC9-A083-4E2F-83F5-FA3FE71BE80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341472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463CBAA-62A6-4A8B-B4C3-C34D9DDCC2C4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02754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90CA07F-A0A8-42FA-AAC8-98ED9DB68D3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11817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61A7844-DAFC-4A45-86BB-CB2DA480EA3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96951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3A4F842-C22D-4EFE-B116-5713184966F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59673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264BA8C-CD80-47CB-91E4-84E3B906F56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06825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38734DD-082F-42A6-9D8B-ECA5249CB68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84391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D7D8E-85C6-497C-BE8E-B3120F2FE0F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37574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06C5E8C-7F28-4A89-9DB8-AC1D76CFAA6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97653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4169000-11BD-4A1A-815B-5B8C4A9747F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5383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1079B5D-BD65-4DE2-B794-E03EC5A7975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37647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74818F-8320-4D63-9014-F3D171B30C37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63441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3FBC276-2E1B-4B9A-8682-852FC0CDD5B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975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69F7296-ECDC-4194-9B82-557E3356258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64942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40B5FAF-65FB-412E-BA07-D2B4C72C17C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0094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4BB6B40-28F1-41AE-ADE9-982E91644F9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765461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D0F731E-A46F-40F3-AD75-31D691FBEA2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05439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0DD788-9013-4D6D-8747-888CA96CC5F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982525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FCD376D-9AF7-4CCD-A19F-9E403294931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7237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2811FAE-58E4-4CBC-BFB1-0BB3DFB6167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396285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6A52857-F007-4D9A-A2CD-3A511DB0AA2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294054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25001ED-9F65-40D7-A182-69F3C92A468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905303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079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079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B01CE54-1D3C-42DA-863B-E6FA045C4B0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022456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3876356-68E5-4615-BBFA-FCED45EA0F8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763250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A9D644B-D2D8-47CA-834D-370170F7B64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942938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028582F-AE8C-4636-B56C-129B359C2F3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001097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59851B8-B754-4B90-A909-300A0BEAA71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07496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CAA1627-3B41-4CB0-89B7-0153A88ABD4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880941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C93475-2215-4477-BAD3-4794BD929704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64281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159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159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2480B28-1F70-4A37-A0DD-A91A7ABAEB1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57358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40E1B35-EE0E-42AC-B88A-CBB38053C2C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07663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5DBBCB4-3C06-4D35-8F2B-83C5EA2512A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956376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2E87D2B-93C7-4F22-91D0-4DC5C499903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112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082675"/>
            <a:ext cx="892175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44575" y="1082675"/>
            <a:ext cx="892175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96867A-C11E-45BF-827B-4914802B607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11714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7992C40-16C0-4F12-9B4C-488B344DBCA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647277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72095CE-DC4C-4022-BEFB-029A2300DE8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721168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58A7BC1-B96F-45A0-9ADF-9470196B3BC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48251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F2EDE15-C4A3-471C-AF4E-7C90D5BAED75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11084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01631D-FA9A-4B69-A6BF-1D886A256BB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005810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8739D2-B203-4DDE-9E87-941C196081A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874165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308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308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9141DC5-BDA7-4316-9C97-3C396542E41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791249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98E3839-4436-4F54-9E41-BFCB83FAF71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771254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BE59BF-2BDE-4325-9C0D-5B34CE9E5ED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95042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03367A5-83FD-4598-931B-1578C5EF3852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117271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100138"/>
            <a:ext cx="1452563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604963" y="1100138"/>
            <a:ext cx="1454150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83D92FD-F587-49A2-AD8B-DA4590C0D95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70742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CE83EFC-B876-47B8-9886-9AD23F7D7DE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452604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52506B-CE6D-47E6-8245-9844018B971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355983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695C38C-3440-453A-9BC1-7A060AFCA10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995548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FC4C103-C2B6-48BA-A37B-979E3A735FF2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201335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8C80081-2E41-4CEF-BCFF-619745D7187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571433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857F1B0-DF6C-4FFB-8C49-DA3B6EBF411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513516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3261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3261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6E1CDE3-1CB3-41AA-975D-8839011E0CD2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125738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63455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161280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810468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184493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43563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459999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208610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039182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700311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143239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72300" y="0"/>
            <a:ext cx="2171700" cy="6126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0"/>
            <a:ext cx="6362700" cy="61261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445343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751697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972143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9095199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280387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140112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321142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806459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03854886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39297623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888983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91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33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8.xml"/><Relationship Id="rId1" Type="http://schemas.openxmlformats.org/officeDocument/2006/relationships/slideLayout" Target="../slideLayouts/slideLayout127.xml"/><Relationship Id="rId6" Type="http://schemas.openxmlformats.org/officeDocument/2006/relationships/slideLayout" Target="../slideLayouts/slideLayout132.xml"/><Relationship Id="rId11" Type="http://schemas.openxmlformats.org/officeDocument/2006/relationships/slideLayout" Target="../slideLayouts/slideLayout137.xml"/><Relationship Id="rId5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36.xml"/><Relationship Id="rId4" Type="http://schemas.openxmlformats.org/officeDocument/2006/relationships/slideLayout" Target="../slideLayouts/slideLayout130.xml"/><Relationship Id="rId9" Type="http://schemas.openxmlformats.org/officeDocument/2006/relationships/slideLayout" Target="../slideLayouts/slideLayout135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6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0.xml"/><Relationship Id="rId1" Type="http://schemas.openxmlformats.org/officeDocument/2006/relationships/slideLayout" Target="../slideLayouts/slideLayout149.xml"/><Relationship Id="rId6" Type="http://schemas.openxmlformats.org/officeDocument/2006/relationships/slideLayout" Target="../slideLayouts/slideLayout154.xml"/><Relationship Id="rId11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3.xml"/><Relationship Id="rId10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2.xml"/><Relationship Id="rId9" Type="http://schemas.openxmlformats.org/officeDocument/2006/relationships/slideLayout" Target="../slideLayouts/slideLayout15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7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62.xml"/><Relationship Id="rId7" Type="http://schemas.openxmlformats.org/officeDocument/2006/relationships/slideLayout" Target="../slideLayouts/slideLayout166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61.xml"/><Relationship Id="rId1" Type="http://schemas.openxmlformats.org/officeDocument/2006/relationships/slideLayout" Target="../slideLayouts/slideLayout160.xml"/><Relationship Id="rId6" Type="http://schemas.openxmlformats.org/officeDocument/2006/relationships/slideLayout" Target="../slideLayouts/slideLayout165.xml"/><Relationship Id="rId11" Type="http://schemas.openxmlformats.org/officeDocument/2006/relationships/slideLayout" Target="../slideLayouts/slideLayout170.xml"/><Relationship Id="rId5" Type="http://schemas.openxmlformats.org/officeDocument/2006/relationships/slideLayout" Target="../slideLayouts/slideLayout164.xml"/><Relationship Id="rId10" Type="http://schemas.openxmlformats.org/officeDocument/2006/relationships/slideLayout" Target="../slideLayouts/slideLayout169.xml"/><Relationship Id="rId4" Type="http://schemas.openxmlformats.org/officeDocument/2006/relationships/slideLayout" Target="../slideLayouts/slideLayout163.xml"/><Relationship Id="rId9" Type="http://schemas.openxmlformats.org/officeDocument/2006/relationships/slideLayout" Target="../slideLayouts/slideLayout16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88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83.xml"/><Relationship Id="rId1" Type="http://schemas.openxmlformats.org/officeDocument/2006/relationships/slideLayout" Target="../slideLayouts/slideLayout182.xml"/><Relationship Id="rId6" Type="http://schemas.openxmlformats.org/officeDocument/2006/relationships/slideLayout" Target="../slideLayouts/slideLayout187.xml"/><Relationship Id="rId11" Type="http://schemas.openxmlformats.org/officeDocument/2006/relationships/slideLayout" Target="../slideLayouts/slideLayout192.xml"/><Relationship Id="rId5" Type="http://schemas.openxmlformats.org/officeDocument/2006/relationships/slideLayout" Target="../slideLayouts/slideLayout186.xml"/><Relationship Id="rId10" Type="http://schemas.openxmlformats.org/officeDocument/2006/relationships/slideLayout" Target="../slideLayouts/slideLayout191.xml"/><Relationship Id="rId4" Type="http://schemas.openxmlformats.org/officeDocument/2006/relationships/slideLayout" Target="../slideLayouts/slideLayout185.xml"/><Relationship Id="rId9" Type="http://schemas.openxmlformats.org/officeDocument/2006/relationships/slideLayout" Target="../slideLayouts/slideLayout190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95.xml"/><Relationship Id="rId7" Type="http://schemas.openxmlformats.org/officeDocument/2006/relationships/slideLayout" Target="../slideLayouts/slideLayout199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94.xml"/><Relationship Id="rId1" Type="http://schemas.openxmlformats.org/officeDocument/2006/relationships/slideLayout" Target="../slideLayouts/slideLayout193.xml"/><Relationship Id="rId6" Type="http://schemas.openxmlformats.org/officeDocument/2006/relationships/slideLayout" Target="../slideLayouts/slideLayout198.xml"/><Relationship Id="rId11" Type="http://schemas.openxmlformats.org/officeDocument/2006/relationships/slideLayout" Target="../slideLayouts/slideLayout203.xml"/><Relationship Id="rId5" Type="http://schemas.openxmlformats.org/officeDocument/2006/relationships/slideLayout" Target="../slideLayouts/slideLayout197.xml"/><Relationship Id="rId10" Type="http://schemas.openxmlformats.org/officeDocument/2006/relationships/slideLayout" Target="../slideLayouts/slideLayout202.xml"/><Relationship Id="rId4" Type="http://schemas.openxmlformats.org/officeDocument/2006/relationships/slideLayout" Target="../slideLayouts/slideLayout196.xml"/><Relationship Id="rId9" Type="http://schemas.openxmlformats.org/officeDocument/2006/relationships/slideLayout" Target="../slideLayouts/slideLayout2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1" descr="Sl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9188"/>
            <a:ext cx="914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51196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 b="0">
                <a:solidFill>
                  <a:schemeClr val="bg1"/>
                </a:solidFill>
                <a:latin typeface="Calibri" pitchFamily="34" charset="0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16913" y="6356350"/>
            <a:ext cx="3698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bg1"/>
                </a:solidFill>
                <a:latin typeface="Calibri" pitchFamily="34" charset="0"/>
                <a:cs typeface="+mn-cs"/>
              </a:defRPr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31" name="TextBox 5"/>
          <p:cNvSpPr txBox="1">
            <a:spLocks noChangeArrowheads="1"/>
          </p:cNvSpPr>
          <p:nvPr/>
        </p:nvSpPr>
        <p:spPr bwMode="auto">
          <a:xfrm>
            <a:off x="0" y="115888"/>
            <a:ext cx="9144000" cy="366712"/>
          </a:xfrm>
          <a:prstGeom prst="rect">
            <a:avLst/>
          </a:prstGeom>
          <a:solidFill>
            <a:srgbClr val="0066C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sz="1800" b="0" smtClean="0"/>
          </a:p>
        </p:txBody>
      </p:sp>
      <p:pic>
        <p:nvPicPr>
          <p:cNvPr id="1032" name="Picture 2" descr="Z:\Фирменный стиль ОАО ТГК-1\1-LOGO\Logo-ТГК-1-белый на синем.jpg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0072C5"/>
              </a:clrFrom>
              <a:clrTo>
                <a:srgbClr val="0072C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" b="4741"/>
          <a:stretch>
            <a:fillRect/>
          </a:stretch>
        </p:blipFill>
        <p:spPr bwMode="auto">
          <a:xfrm>
            <a:off x="571500" y="6215063"/>
            <a:ext cx="78581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1" descr="Sl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9188"/>
            <a:ext cx="914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51196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 b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16913" y="6356350"/>
            <a:ext cx="3698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5B96FF-F496-4874-895A-6954661C3A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55" name="TextBox 5"/>
          <p:cNvSpPr txBox="1">
            <a:spLocks noChangeArrowheads="1"/>
          </p:cNvSpPr>
          <p:nvPr/>
        </p:nvSpPr>
        <p:spPr bwMode="auto">
          <a:xfrm>
            <a:off x="0" y="115888"/>
            <a:ext cx="9144000" cy="366712"/>
          </a:xfrm>
          <a:prstGeom prst="rect">
            <a:avLst/>
          </a:prstGeom>
          <a:solidFill>
            <a:srgbClr val="0066C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sz="1800" b="0" smtClean="0"/>
          </a:p>
        </p:txBody>
      </p:sp>
      <p:pic>
        <p:nvPicPr>
          <p:cNvPr id="2056" name="Picture 2" descr="Z:\Фирменный стиль ОАО ТГК-1\1-LOGO\Logo-ТГК-1-белый на синем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0072C5"/>
              </a:clrFrom>
              <a:clrTo>
                <a:srgbClr val="0072C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" b="4741"/>
          <a:stretch>
            <a:fillRect/>
          </a:stretch>
        </p:blipFill>
        <p:spPr bwMode="auto">
          <a:xfrm>
            <a:off x="571500" y="6215063"/>
            <a:ext cx="78581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075" name="Rectangle 9"/>
          <p:cNvSpPr>
            <a:spLocks noChangeArrowheads="1"/>
          </p:cNvSpPr>
          <p:nvPr/>
        </p:nvSpPr>
        <p:spPr bwMode="auto">
          <a:xfrm>
            <a:off x="0" y="6313488"/>
            <a:ext cx="9144000" cy="544512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076" name="Rectangle 13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077" name="Rectangle 14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078" name="Line 15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079" name="Line 33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080" name="Line 3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3081" name="Picture 39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4109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4110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4111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4102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10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9937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39937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6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107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4108" name="Picture 20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123" name="Rectangle 20"/>
          <p:cNvSpPr>
            <a:spLocks noChangeArrowheads="1"/>
          </p:cNvSpPr>
          <p:nvPr/>
        </p:nvSpPr>
        <p:spPr bwMode="auto">
          <a:xfrm>
            <a:off x="1939925" y="2606675"/>
            <a:ext cx="7204075" cy="3713163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512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134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5135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5136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5127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5128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693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BB6E6F30-D5D9-4CC7-83EA-FAA9458802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6932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31" name="Line 21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5132" name="Line 22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5133" name="Picture 27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147" name="Rectangle 19"/>
          <p:cNvSpPr>
            <a:spLocks noChangeArrowheads="1"/>
          </p:cNvSpPr>
          <p:nvPr/>
        </p:nvSpPr>
        <p:spPr bwMode="auto">
          <a:xfrm>
            <a:off x="0" y="2605088"/>
            <a:ext cx="9144000" cy="3713162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6159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6160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6161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6152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034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E673C1B7-486D-4EE4-BFDA-2FDD48BC3D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035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5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6156" name="Line 20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6157" name="Line 21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6158" name="Picture 27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171" name="Rectangle 23"/>
          <p:cNvSpPr>
            <a:spLocks noChangeArrowheads="1"/>
          </p:cNvSpPr>
          <p:nvPr/>
        </p:nvSpPr>
        <p:spPr bwMode="auto">
          <a:xfrm>
            <a:off x="0" y="2159000"/>
            <a:ext cx="9144000" cy="4160838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7172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7183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7184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7185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7173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7174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7175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176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137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8CEA86E7-3871-4F9B-BDB6-093C7120C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137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9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7180" name="Line 2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181" name="Line 2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7182" name="Picture 30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935163" y="1077913"/>
            <a:ext cx="7208837" cy="5262562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8207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8208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8209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8196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8197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8198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8199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200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82675"/>
            <a:ext cx="1936750" cy="522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</a:t>
            </a:r>
          </a:p>
          <a:p>
            <a:pPr lvl="0"/>
            <a:r>
              <a:rPr lang="ru-RU" smtClean="0"/>
              <a:t>текста</a:t>
            </a:r>
          </a:p>
        </p:txBody>
      </p:sp>
      <p:sp>
        <p:nvSpPr>
          <p:cNvPr id="27239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B84DE1A6-5C9A-4E41-8015-7A815C9007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239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03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8204" name="Line 17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8205" name="Line 18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8206" name="Picture 24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827088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235075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43063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057525" y="1087438"/>
            <a:ext cx="6086475" cy="525145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9231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9232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9233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9220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9221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9222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922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224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100138"/>
            <a:ext cx="3059113" cy="522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</a:t>
            </a:r>
          </a:p>
          <a:p>
            <a:pPr lvl="0"/>
            <a:r>
              <a:rPr lang="ru-RU" smtClean="0"/>
              <a:t>текста</a:t>
            </a:r>
          </a:p>
        </p:txBody>
      </p:sp>
      <p:sp>
        <p:nvSpPr>
          <p:cNvPr id="275468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E138441A-0B4B-45CD-8E4C-0DDD50B4F1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546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7" name="Rectangle 14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9228" name="Line 16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9229" name="Line 17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9230" name="Picture 23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827088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235075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43063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10243" name="Group 4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10253" name="Rectangle 5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0254" name="Rectangle 6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0255" name="Line 7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10244" name="Rectangle 8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0246" name="Line 10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1024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6762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9" name="Rectangle 14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0250" name="Line 16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10251" name="Line 17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10252" name="Picture 22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6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399363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399364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399365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399366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399367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99368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99369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9937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9937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fld id="{B4418BB8-46F2-47BB-91BC-7514D4E4E6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9937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endParaRPr lang="ru-RU"/>
          </a:p>
        </p:txBody>
      </p:sp>
      <p:sp>
        <p:nvSpPr>
          <p:cNvPr id="399374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99375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399380" name="Picture 20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24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9332" name="Rectangle 20"/>
          <p:cNvSpPr>
            <a:spLocks noChangeArrowheads="1"/>
          </p:cNvSpPr>
          <p:nvPr/>
        </p:nvSpPr>
        <p:spPr bwMode="auto">
          <a:xfrm>
            <a:off x="1939925" y="2606675"/>
            <a:ext cx="7204075" cy="3713163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269315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269316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69317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69318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269319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69320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69321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69323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693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fld id="{2C2B3CDE-3CA7-4AEC-84B4-E11F3DCC5937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6932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endParaRPr lang="ru-RU"/>
          </a:p>
        </p:txBody>
      </p:sp>
      <p:sp>
        <p:nvSpPr>
          <p:cNvPr id="269333" name="Line 21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69334" name="Line 22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269339" name="Picture 27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8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70355" name="Rectangle 19"/>
          <p:cNvSpPr>
            <a:spLocks noChangeArrowheads="1"/>
          </p:cNvSpPr>
          <p:nvPr/>
        </p:nvSpPr>
        <p:spPr bwMode="auto">
          <a:xfrm>
            <a:off x="0" y="2605088"/>
            <a:ext cx="9144000" cy="3713162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270339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270340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70341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70342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270343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0344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0345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7034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034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fld id="{BA647C8A-ACF4-421A-8708-ED121F95D71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7035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endParaRPr lang="ru-RU"/>
          </a:p>
        </p:txBody>
      </p:sp>
      <p:sp>
        <p:nvSpPr>
          <p:cNvPr id="270351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0356" name="Line 20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70357" name="Line 21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270363" name="Picture 27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72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71383" name="Rectangle 23"/>
          <p:cNvSpPr>
            <a:spLocks noChangeArrowheads="1"/>
          </p:cNvSpPr>
          <p:nvPr/>
        </p:nvSpPr>
        <p:spPr bwMode="auto">
          <a:xfrm>
            <a:off x="0" y="2159000"/>
            <a:ext cx="9144000" cy="4160838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271363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271364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71365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71366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271367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1368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1369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71371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137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fld id="{C4F354B4-8C04-4F93-ADCE-D79E12409C1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7137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endParaRPr lang="ru-RU"/>
          </a:p>
        </p:txBody>
      </p:sp>
      <p:sp>
        <p:nvSpPr>
          <p:cNvPr id="271375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1384" name="Line 2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71385" name="Line 2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271390" name="Picture 30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algn="l" rtl="0" eaLnBrk="1" fontAlgn="base" hangingPunct="1">
        <a:spcBef>
          <a:spcPct val="2000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ChangeArrowheads="1"/>
          </p:cNvSpPr>
          <p:nvPr/>
        </p:nvSpPr>
        <p:spPr bwMode="auto">
          <a:xfrm>
            <a:off x="1935163" y="1077913"/>
            <a:ext cx="7208837" cy="5262562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272387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272388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72389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72390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272391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2392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2393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72395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2396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82675"/>
            <a:ext cx="1936750" cy="522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</a:t>
            </a:r>
          </a:p>
          <a:p>
            <a:pPr lvl="0"/>
            <a:r>
              <a:rPr lang="ru-RU" smtClean="0"/>
              <a:t>текста</a:t>
            </a:r>
          </a:p>
        </p:txBody>
      </p:sp>
      <p:sp>
        <p:nvSpPr>
          <p:cNvPr id="27239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fld id="{07EC72EF-57E0-4082-A874-D235220B828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7239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endParaRPr lang="ru-RU"/>
          </a:p>
        </p:txBody>
      </p:sp>
      <p:sp>
        <p:nvSpPr>
          <p:cNvPr id="272399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2401" name="Line 17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72402" name="Line 18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272408" name="Picture 24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827088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235075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43063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ChangeArrowheads="1"/>
          </p:cNvSpPr>
          <p:nvPr/>
        </p:nvSpPr>
        <p:spPr bwMode="auto">
          <a:xfrm>
            <a:off x="3057525" y="1087438"/>
            <a:ext cx="6086475" cy="525145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275459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275460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75461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275462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275463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5464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5465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7546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5467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100138"/>
            <a:ext cx="3059113" cy="522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</a:t>
            </a:r>
          </a:p>
          <a:p>
            <a:pPr lvl="0"/>
            <a:r>
              <a:rPr lang="ru-RU" smtClean="0"/>
              <a:t>текста</a:t>
            </a:r>
          </a:p>
        </p:txBody>
      </p:sp>
      <p:sp>
        <p:nvSpPr>
          <p:cNvPr id="275468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fld id="{CCF75FEE-BFAE-4F15-B7C8-3DCBC4C94644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7546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endParaRPr lang="ru-RU"/>
          </a:p>
        </p:txBody>
      </p:sp>
      <p:sp>
        <p:nvSpPr>
          <p:cNvPr id="275470" name="Rectangle 14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275472" name="Line 16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75473" name="Line 17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275479" name="Picture 23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827088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235075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43063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367620" name="Group 4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367621" name="Rectangle 5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367622" name="Rectangle 6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367623" name="Line 7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367624" name="Rectangle 8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67625" name="Rectangle 9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67626" name="Line 10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6762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6762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endParaRPr lang="ru-RU"/>
          </a:p>
        </p:txBody>
      </p:sp>
      <p:sp>
        <p:nvSpPr>
          <p:cNvPr id="367630" name="Rectangle 14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67632" name="Line 16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67633" name="Line 17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367638" name="Picture 22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38" name="Rectangle 3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1017" name="Rectangle 9"/>
          <p:cNvSpPr>
            <a:spLocks noChangeArrowheads="1"/>
          </p:cNvSpPr>
          <p:nvPr/>
        </p:nvSpPr>
        <p:spPr bwMode="auto">
          <a:xfrm>
            <a:off x="0" y="6313488"/>
            <a:ext cx="9144000" cy="544512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1021" name="Rectangle 13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1022" name="Rectangle 14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339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1023" name="Line 15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171041" name="Line 33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171042" name="Line 3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171047" name="Picture 39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132856"/>
            <a:ext cx="8784976" cy="172819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Инвестиции ОАО «Газпром» </a:t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в развитие электроэнергетики </a:t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Северо-Запада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71600" y="5276800"/>
            <a:ext cx="6400800" cy="960512"/>
          </a:xfrm>
        </p:spPr>
        <p:txBody>
          <a:bodyPr/>
          <a:lstStyle/>
          <a:p>
            <a:r>
              <a:rPr lang="ru-RU" sz="2400" dirty="0" smtClean="0">
                <a:solidFill>
                  <a:schemeClr val="bg1"/>
                </a:solidFill>
              </a:rPr>
              <a:t>Санкт-Петербург</a:t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>8 апреля 2011 года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094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6810" y="332656"/>
            <a:ext cx="70770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ТГК-1 — крупнейшая генерирующая компания Северо-Запада России</a:t>
            </a:r>
            <a:endParaRPr lang="ru-RU" sz="2000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39552" y="1186166"/>
            <a:ext cx="3744416" cy="5051146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56 </a:t>
            </a:r>
            <a:r>
              <a:rPr lang="ru-RU" sz="2400" dirty="0" smtClean="0"/>
              <a:t>электростанций</a:t>
            </a:r>
            <a:endParaRPr lang="ru-RU" sz="2400" dirty="0"/>
          </a:p>
          <a:p>
            <a:pPr algn="ctr"/>
            <a:endParaRPr lang="en-US" sz="2400" dirty="0" smtClean="0"/>
          </a:p>
          <a:p>
            <a:pPr algn="ctr"/>
            <a:r>
              <a:rPr lang="ru-RU" sz="2400" b="0" dirty="0" smtClean="0"/>
              <a:t>Установленная электрическая </a:t>
            </a:r>
            <a:r>
              <a:rPr lang="ru-RU" sz="2400" b="0" dirty="0"/>
              <a:t>мощность </a:t>
            </a:r>
            <a:r>
              <a:rPr lang="ru-RU" sz="2400" b="0" dirty="0" smtClean="0"/>
              <a:t>—  </a:t>
            </a:r>
            <a:r>
              <a:rPr lang="ru-RU" sz="2400" dirty="0"/>
              <a:t>6 408,10 МВт,</a:t>
            </a:r>
            <a:r>
              <a:rPr lang="ru-RU" sz="2400" b="0" dirty="0"/>
              <a:t> </a:t>
            </a:r>
            <a:r>
              <a:rPr lang="en-US" sz="2400" b="0" dirty="0" smtClean="0"/>
              <a:t/>
            </a:r>
            <a:br>
              <a:rPr lang="en-US" sz="2400" b="0" dirty="0" smtClean="0"/>
            </a:br>
            <a:r>
              <a:rPr lang="ru-RU" sz="2400" b="0" dirty="0" smtClean="0"/>
              <a:t>тепловая — </a:t>
            </a:r>
            <a:r>
              <a:rPr lang="ru-RU" sz="2400" dirty="0"/>
              <a:t>14 426 Гкал/ч</a:t>
            </a:r>
            <a:r>
              <a:rPr lang="ru-RU" sz="2400" b="0" dirty="0"/>
              <a:t>.</a:t>
            </a:r>
          </a:p>
          <a:p>
            <a:endParaRPr lang="en-US" sz="2400" dirty="0" smtClean="0"/>
          </a:p>
          <a:p>
            <a:pPr algn="ctr"/>
            <a:endParaRPr lang="en-US" sz="2400" dirty="0" smtClean="0"/>
          </a:p>
          <a:p>
            <a:pPr algn="ctr"/>
            <a:endParaRPr lang="en-US" sz="2400" dirty="0"/>
          </a:p>
          <a:p>
            <a:pPr algn="r"/>
            <a:r>
              <a:rPr lang="ru-RU" sz="2400" b="0" dirty="0" smtClean="0"/>
              <a:t>— 51,79%</a:t>
            </a:r>
            <a:r>
              <a:rPr lang="en-US" sz="2400" b="0" dirty="0" smtClean="0"/>
              <a:t> </a:t>
            </a:r>
          </a:p>
          <a:p>
            <a:pPr algn="r"/>
            <a:endParaRPr lang="en-US" sz="2400" b="0" dirty="0" smtClean="0"/>
          </a:p>
          <a:p>
            <a:pPr algn="r"/>
            <a:endParaRPr lang="en-US" sz="2400" b="0" dirty="0" smtClean="0"/>
          </a:p>
          <a:p>
            <a:pPr algn="r"/>
            <a:r>
              <a:rPr lang="ru-RU" sz="2400" b="0" dirty="0" smtClean="0"/>
              <a:t>— 25,66%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20" y="5628285"/>
            <a:ext cx="2160000" cy="49347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49080"/>
            <a:ext cx="2160000" cy="10643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1" b="10213"/>
          <a:stretch/>
        </p:blipFill>
        <p:spPr>
          <a:xfrm>
            <a:off x="4955803" y="1104154"/>
            <a:ext cx="3910465" cy="522000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2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67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91880" y="332656"/>
            <a:ext cx="446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Тепловые электростанции ОАО </a:t>
            </a:r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«ТГК-1</a:t>
            </a:r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»</a:t>
            </a:r>
            <a:endParaRPr lang="ru-RU" sz="2000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0" y="6362700"/>
            <a:ext cx="1487488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C80FEF2-29CD-4A2D-9BE7-370A53F10D0B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539924"/>
              </p:ext>
            </p:extLst>
          </p:nvPr>
        </p:nvGraphicFramePr>
        <p:xfrm>
          <a:off x="179512" y="1484784"/>
          <a:ext cx="8784977" cy="468051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94155"/>
                <a:gridCol w="1976620"/>
                <a:gridCol w="2141338"/>
                <a:gridCol w="2086432"/>
                <a:gridCol w="2086432"/>
              </a:tblGrid>
              <a:tr h="4217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Объект</a:t>
                      </a:r>
                      <a:endParaRPr lang="ru-RU" sz="1200" b="1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Год ввода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Мощность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электрическая, МВт</a:t>
                      </a:r>
                      <a:endParaRPr lang="ru-RU" sz="1200" b="1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Мощность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тепловая, Гкал/ч</a:t>
                      </a:r>
                      <a:endParaRPr lang="ru-RU" sz="1200" b="1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17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Центральная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1897 – 1898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(3 площадки)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75,5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1340</a:t>
                      </a:r>
                    </a:p>
                  </a:txBody>
                  <a:tcPr marL="68580" marR="68580" marT="0" marB="0" anchor="ctr"/>
                </a:tc>
              </a:tr>
              <a:tr h="343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Правобережная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2006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180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1120</a:t>
                      </a:r>
                    </a:p>
                  </a:txBody>
                  <a:tcPr marL="68580" marR="68580" marT="0" marB="0" anchor="ctr"/>
                </a:tc>
              </a:tr>
              <a:tr h="343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Василеостровская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1932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135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1213</a:t>
                      </a:r>
                    </a:p>
                  </a:txBody>
                  <a:tcPr marL="68580" marR="68580" marT="0" marB="0" anchor="ctr"/>
                </a:tc>
              </a:tr>
              <a:tr h="452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Дубровская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1933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185</a:t>
                      </a:r>
                    </a:p>
                  </a:txBody>
                  <a:tcPr marL="68580" marR="68580" marT="0" marB="0" anchor="ctr"/>
                </a:tc>
              </a:tr>
              <a:tr h="343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Первомайская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1957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453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1696</a:t>
                      </a:r>
                    </a:p>
                  </a:txBody>
                  <a:tcPr marL="68580" marR="68580" marT="0" marB="0" anchor="ctr"/>
                </a:tc>
              </a:tr>
              <a:tr h="343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Автовская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1956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321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1849</a:t>
                      </a:r>
                    </a:p>
                  </a:txBody>
                  <a:tcPr marL="68580" marR="68580" marT="0" marB="0" anchor="ctr"/>
                </a:tc>
              </a:tr>
              <a:tr h="343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Выборгская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1954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278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1110</a:t>
                      </a:r>
                    </a:p>
                  </a:txBody>
                  <a:tcPr marL="68580" marR="68580" marT="0" marB="0" anchor="ctr"/>
                </a:tc>
              </a:tr>
              <a:tr h="343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Северная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1975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500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1188</a:t>
                      </a:r>
                    </a:p>
                  </a:txBody>
                  <a:tcPr marL="68580" marR="68580" marT="0" marB="0" anchor="ctr"/>
                </a:tc>
              </a:tr>
              <a:tr h="632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Южная ТЭЦ</a:t>
                      </a:r>
                    </a:p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без нового энергоблока</a:t>
                      </a:r>
                    </a:p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с новым энергоблоком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1978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750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1200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2190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2531</a:t>
                      </a:r>
                    </a:p>
                  </a:txBody>
                  <a:tcPr marL="68580" marR="68580" marT="0" marB="0" anchor="ctr"/>
                </a:tc>
              </a:tr>
              <a:tr h="343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Петрозаводская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1976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280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689</a:t>
                      </a:r>
                    </a:p>
                  </a:txBody>
                  <a:tcPr marL="68580" marR="68580" marT="0" marB="0" anchor="ctr"/>
                </a:tc>
              </a:tr>
              <a:tr h="343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Апатитская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1959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323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735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25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91880" y="332656"/>
            <a:ext cx="446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Ввод новых мощностей </a:t>
            </a:r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ОАО «ТГК-1</a:t>
            </a:r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»</a:t>
            </a:r>
            <a:endParaRPr lang="ru-RU" sz="2000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0" y="6362700"/>
            <a:ext cx="1487488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C80FEF2-29CD-4A2D-9BE7-370A53F10D0B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064488"/>
              </p:ext>
            </p:extLst>
          </p:nvPr>
        </p:nvGraphicFramePr>
        <p:xfrm>
          <a:off x="179512" y="1484784"/>
          <a:ext cx="8784976" cy="450460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48072"/>
                <a:gridCol w="2592288"/>
                <a:gridCol w="2808312"/>
                <a:gridCol w="2736304"/>
              </a:tblGrid>
              <a:tr h="416190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Объект</a:t>
                      </a:r>
                      <a:endParaRPr lang="ru-RU" sz="1200" b="1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Тип </a:t>
                      </a:r>
                      <a:r>
                        <a:rPr lang="ru-RU" sz="1200" b="1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оборудования</a:t>
                      </a:r>
                      <a:endParaRPr lang="ru-RU" sz="1200" b="1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Мощность</a:t>
                      </a: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Правобережная ТЭЦ</a:t>
                      </a:r>
                    </a:p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Паросиловой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энергоблок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180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МВт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Автовская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 ТЭЦ</a:t>
                      </a:r>
                    </a:p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Турбоагрегат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30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МВт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Волховская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 ГЭС</a:t>
                      </a:r>
                    </a:p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Гидроагрегат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12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МВт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  <a:tr h="470924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Каскад </a:t>
                      </a:r>
                      <a:r>
                        <a:rPr lang="ru-RU" sz="1200" dirty="0" err="1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Вуоксинских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ГЭС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Гидроагрегат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30,5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МВт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Выборгская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Турбоагрегат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123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МВт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Василеостровская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Турбоагрегат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50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МВт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Каскад </a:t>
                      </a:r>
                      <a:r>
                        <a:rPr lang="ru-RU" sz="1200" dirty="0" err="1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Вуоксинских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 ГЭС</a:t>
                      </a:r>
                    </a:p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Гидроагрегат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29,5 МВт</a:t>
                      </a: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Каскад </a:t>
                      </a:r>
                      <a:r>
                        <a:rPr lang="ru-RU" sz="1200" dirty="0" err="1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Вуоксинских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 ГЭС</a:t>
                      </a:r>
                    </a:p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Гидроагрегат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30,5 МВт</a:t>
                      </a: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Первомайская 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ПГУ-энергоблок №1 (из двух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)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180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МВт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Каскад </a:t>
                      </a:r>
                      <a:r>
                        <a:rPr lang="ru-RU" sz="1200" dirty="0" err="1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Вуоксинских</a:t>
                      </a: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ГЭС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Гидроагрегат</a:t>
                      </a:r>
                      <a:endParaRPr lang="ru-RU" sz="1200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29,5 МВт</a:t>
                      </a:r>
                    </a:p>
                  </a:txBody>
                  <a:tcPr marL="68580" marR="68580" marT="0" marB="0" anchor="ctr"/>
                </a:tc>
              </a:tr>
              <a:tr h="35773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11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Южная </a:t>
                      </a:r>
                      <a:r>
                        <a:rPr lang="ru-RU" sz="20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ТЭЦ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 </a:t>
                      </a:r>
                      <a:r>
                        <a:rPr lang="ru-RU" sz="2000" b="1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ПГУ-энергоблок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450 </a:t>
                      </a:r>
                      <a:r>
                        <a:rPr lang="ru-RU" sz="2000" b="1" dirty="0" smtClean="0">
                          <a:solidFill>
                            <a:srgbClr val="0033CC"/>
                          </a:solidFill>
                          <a:effectLst/>
                          <a:latin typeface="HeliosCondBlack" pitchFamily="34" charset="0"/>
                          <a:ea typeface="Times New Roman"/>
                        </a:rPr>
                        <a:t>МВт</a:t>
                      </a:r>
                      <a:endParaRPr lang="ru-RU" sz="2000" b="1" dirty="0">
                        <a:solidFill>
                          <a:srgbClr val="0033CC"/>
                        </a:solidFill>
                        <a:effectLst/>
                        <a:latin typeface="HeliosCondBlack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02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054" y="1196752"/>
            <a:ext cx="4380554" cy="5040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916833"/>
            <a:ext cx="4248472" cy="3888432"/>
          </a:xfrm>
        </p:spPr>
        <p:txBody>
          <a:bodyPr>
            <a:normAutofit lnSpcReduction="10000"/>
          </a:bodyPr>
          <a:lstStyle/>
          <a:p>
            <a:r>
              <a:rPr lang="ru-RU" sz="1800" dirty="0">
                <a:cs typeface="Times New Roman" pitchFamily="18" charset="0"/>
              </a:rPr>
              <a:t>Основные </a:t>
            </a:r>
            <a:r>
              <a:rPr lang="ru-RU" sz="1800" dirty="0" smtClean="0">
                <a:cs typeface="Times New Roman" pitchFamily="18" charset="0"/>
              </a:rPr>
              <a:t>показатели:</a:t>
            </a:r>
          </a:p>
          <a:p>
            <a:endParaRPr lang="en-US" sz="1800" b="0" dirty="0">
              <a:cs typeface="Times New Roman" pitchFamily="18" charset="0"/>
            </a:endParaRPr>
          </a:p>
          <a:p>
            <a:r>
              <a:rPr lang="ru-RU" sz="1800" b="0" dirty="0">
                <a:cs typeface="Times New Roman" pitchFamily="18" charset="0"/>
              </a:rPr>
              <a:t>Руст.   =  750 </a:t>
            </a:r>
            <a:r>
              <a:rPr lang="ru-RU" sz="1800" b="0" dirty="0" smtClean="0">
                <a:cs typeface="Times New Roman" pitchFamily="18" charset="0"/>
              </a:rPr>
              <a:t>МВт</a:t>
            </a:r>
            <a:endParaRPr lang="ru-RU" sz="1800" b="0" dirty="0">
              <a:cs typeface="Times New Roman" pitchFamily="18" charset="0"/>
            </a:endParaRPr>
          </a:p>
          <a:p>
            <a:r>
              <a:rPr lang="en-US" sz="1800" b="0" dirty="0">
                <a:cs typeface="Times New Roman" pitchFamily="18" charset="0"/>
              </a:rPr>
              <a:t>Q</a:t>
            </a:r>
            <a:r>
              <a:rPr lang="ru-RU" sz="1800" b="0" dirty="0">
                <a:cs typeface="Times New Roman" pitchFamily="18" charset="0"/>
              </a:rPr>
              <a:t>уст.  =  2 190 </a:t>
            </a:r>
            <a:r>
              <a:rPr lang="ru-RU" sz="1800" b="0" dirty="0" smtClean="0">
                <a:cs typeface="Times New Roman" pitchFamily="18" charset="0"/>
              </a:rPr>
              <a:t>Гкал/ч</a:t>
            </a:r>
            <a:endParaRPr lang="ru-RU" sz="1800" b="0" dirty="0">
              <a:cs typeface="Times New Roman" pitchFamily="18" charset="0"/>
            </a:endParaRPr>
          </a:p>
          <a:p>
            <a:r>
              <a:rPr lang="ru-RU" sz="1800" b="0" dirty="0">
                <a:cs typeface="Times New Roman" pitchFamily="18" charset="0"/>
              </a:rPr>
              <a:t>Топливо = </a:t>
            </a:r>
            <a:r>
              <a:rPr lang="ru-RU" sz="1800" b="0" dirty="0" smtClean="0">
                <a:cs typeface="Times New Roman" pitchFamily="18" charset="0"/>
              </a:rPr>
              <a:t>газ/мазут</a:t>
            </a:r>
            <a:endParaRPr lang="ru-RU" sz="1800" b="0" dirty="0">
              <a:cs typeface="Times New Roman" pitchFamily="18" charset="0"/>
            </a:endParaRPr>
          </a:p>
          <a:p>
            <a:endParaRPr lang="ru-RU" sz="1800" b="0" dirty="0" smtClean="0">
              <a:cs typeface="Times New Roman" pitchFamily="18" charset="0"/>
            </a:endParaRPr>
          </a:p>
          <a:p>
            <a:r>
              <a:rPr lang="ru-RU" sz="1800" b="0" dirty="0" smtClean="0">
                <a:cs typeface="Times New Roman" pitchFamily="18" charset="0"/>
              </a:rPr>
              <a:t>Количество персонала — 542 </a:t>
            </a:r>
            <a:r>
              <a:rPr lang="ru-RU" sz="1800" b="0" dirty="0">
                <a:cs typeface="Times New Roman" pitchFamily="18" charset="0"/>
              </a:rPr>
              <a:t>чел.</a:t>
            </a:r>
            <a:endParaRPr lang="en-US" sz="1800" b="0" dirty="0">
              <a:cs typeface="Times New Roman" pitchFamily="18" charset="0"/>
            </a:endParaRPr>
          </a:p>
          <a:p>
            <a:endParaRPr lang="ru-RU" sz="1800" b="0" dirty="0" smtClean="0">
              <a:cs typeface="Times New Roman" pitchFamily="18" charset="0"/>
            </a:endParaRPr>
          </a:p>
          <a:p>
            <a:r>
              <a:rPr lang="ru-RU" sz="1800" b="0" dirty="0" smtClean="0">
                <a:cs typeface="Times New Roman" pitchFamily="18" charset="0"/>
              </a:rPr>
              <a:t>В </a:t>
            </a:r>
            <a:r>
              <a:rPr lang="ru-RU" sz="1800" b="0" dirty="0">
                <a:cs typeface="Times New Roman" pitchFamily="18" charset="0"/>
              </a:rPr>
              <a:t>эксплуатации с 1978 </a:t>
            </a:r>
            <a:r>
              <a:rPr lang="ru-RU" sz="1800" b="0" dirty="0" smtClean="0">
                <a:cs typeface="Times New Roman" pitchFamily="18" charset="0"/>
              </a:rPr>
              <a:t>года</a:t>
            </a:r>
            <a:endParaRPr lang="ru-RU" sz="1800" b="0" dirty="0">
              <a:cs typeface="Times New Roman" pitchFamily="18" charset="0"/>
            </a:endParaRPr>
          </a:p>
          <a:p>
            <a:endParaRPr lang="ru-RU" sz="1800" b="0" dirty="0">
              <a:cs typeface="Times New Roman" pitchFamily="18" charset="0"/>
            </a:endParaRPr>
          </a:p>
          <a:p>
            <a:r>
              <a:rPr lang="ru-RU" sz="1800" dirty="0">
                <a:cs typeface="Times New Roman" pitchFamily="18" charset="0"/>
              </a:rPr>
              <a:t>Выработка </a:t>
            </a:r>
            <a:r>
              <a:rPr lang="ru-RU" sz="1800" dirty="0" smtClean="0">
                <a:cs typeface="Times New Roman" pitchFamily="18" charset="0"/>
              </a:rPr>
              <a:t>электроэнергии</a:t>
            </a:r>
            <a:r>
              <a:rPr lang="ru-RU" sz="1800" dirty="0">
                <a:cs typeface="Times New Roman" pitchFamily="18" charset="0"/>
              </a:rPr>
              <a:t>:</a:t>
            </a:r>
          </a:p>
          <a:p>
            <a:r>
              <a:rPr lang="ru-RU" sz="1800" dirty="0">
                <a:cs typeface="Times New Roman" pitchFamily="18" charset="0"/>
              </a:rPr>
              <a:t>3 782 млн. кВт ч</a:t>
            </a:r>
            <a:r>
              <a:rPr lang="en-US" sz="1800" dirty="0">
                <a:cs typeface="Times New Roman" pitchFamily="18" charset="0"/>
              </a:rPr>
              <a:t>/</a:t>
            </a:r>
            <a:r>
              <a:rPr lang="ru-RU" sz="1800" dirty="0">
                <a:cs typeface="Times New Roman" pitchFamily="18" charset="0"/>
              </a:rPr>
              <a:t>год</a:t>
            </a:r>
          </a:p>
          <a:p>
            <a:endParaRPr lang="ru-RU" sz="1800" dirty="0">
              <a:cs typeface="Times New Roman" pitchFamily="18" charset="0"/>
            </a:endParaRPr>
          </a:p>
          <a:p>
            <a:r>
              <a:rPr lang="ru-RU" sz="1800" dirty="0">
                <a:cs typeface="Times New Roman" pitchFamily="18" charset="0"/>
              </a:rPr>
              <a:t>Отпуск тепловой энергии:</a:t>
            </a:r>
          </a:p>
          <a:p>
            <a:r>
              <a:rPr lang="ru-RU" sz="1800" dirty="0">
                <a:cs typeface="Times New Roman" pitchFamily="18" charset="0"/>
              </a:rPr>
              <a:t>3 660 тыс. Гкал</a:t>
            </a:r>
            <a:r>
              <a:rPr lang="en-US" sz="1800" dirty="0">
                <a:cs typeface="Times New Roman" pitchFamily="18" charset="0"/>
              </a:rPr>
              <a:t>/</a:t>
            </a:r>
            <a:r>
              <a:rPr lang="ru-RU" sz="1800" dirty="0">
                <a:cs typeface="Times New Roman" pitchFamily="18" charset="0"/>
              </a:rPr>
              <a:t>ч</a:t>
            </a:r>
          </a:p>
          <a:p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335375"/>
            <a:ext cx="31886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Южная ТЭЦ: первая очередь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4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90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5292080" y="4293096"/>
            <a:ext cx="33843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endParaRPr lang="ru-RU" sz="1400" b="1" dirty="0">
              <a:solidFill>
                <a:srgbClr val="365F91"/>
              </a:solidFill>
              <a:latin typeface="Calibri"/>
              <a:ea typeface="Calibri"/>
              <a:cs typeface="Times New Roman"/>
            </a:endParaRPr>
          </a:p>
          <a:p>
            <a:pPr fontAlgn="t"/>
            <a:endParaRPr lang="ru-RU" dirty="0"/>
          </a:p>
        </p:txBody>
      </p:sp>
      <p:sp>
        <p:nvSpPr>
          <p:cNvPr id="227" name="Rectangle 205"/>
          <p:cNvSpPr>
            <a:spLocks noChangeArrowheads="1"/>
          </p:cNvSpPr>
          <p:nvPr/>
        </p:nvSpPr>
        <p:spPr bwMode="auto">
          <a:xfrm>
            <a:off x="5580112" y="1412776"/>
            <a:ext cx="3456383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</a:rPr>
              <a:t>Основные показатели:</a:t>
            </a:r>
          </a:p>
          <a:p>
            <a:endParaRPr lang="ru-RU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cs typeface="Times New Roman" pitchFamily="18" charset="0"/>
              </a:rPr>
              <a:t>Руст.   =  </a:t>
            </a:r>
            <a:r>
              <a:rPr lang="en-US" dirty="0" smtClean="0">
                <a:solidFill>
                  <a:srgbClr val="002060"/>
                </a:solidFill>
                <a:cs typeface="Times New Roman" pitchFamily="18" charset="0"/>
              </a:rPr>
              <a:t>450</a:t>
            </a:r>
            <a:r>
              <a:rPr lang="ru-RU" dirty="0" smtClean="0">
                <a:solidFill>
                  <a:srgbClr val="002060"/>
                </a:solidFill>
                <a:cs typeface="Times New Roman" pitchFamily="18" charset="0"/>
              </a:rPr>
              <a:t> МВт</a:t>
            </a:r>
          </a:p>
          <a:p>
            <a:r>
              <a:rPr lang="en-US" dirty="0" smtClean="0">
                <a:solidFill>
                  <a:srgbClr val="002060"/>
                </a:solidFill>
                <a:cs typeface="Times New Roman" pitchFamily="18" charset="0"/>
              </a:rPr>
              <a:t>Q</a:t>
            </a:r>
            <a:r>
              <a:rPr lang="ru-RU" dirty="0" smtClean="0">
                <a:solidFill>
                  <a:srgbClr val="002060"/>
                </a:solidFill>
                <a:cs typeface="Times New Roman" pitchFamily="18" charset="0"/>
              </a:rPr>
              <a:t>уст.  =  </a:t>
            </a:r>
            <a:r>
              <a:rPr lang="en-US" dirty="0" smtClean="0">
                <a:solidFill>
                  <a:srgbClr val="002060"/>
                </a:solidFill>
                <a:cs typeface="Times New Roman" pitchFamily="18" charset="0"/>
              </a:rPr>
              <a:t>3</a:t>
            </a:r>
            <a:r>
              <a:rPr lang="ru-RU" dirty="0" smtClean="0">
                <a:solidFill>
                  <a:srgbClr val="002060"/>
                </a:solidFill>
                <a:cs typeface="Times New Roman" pitchFamily="18" charset="0"/>
              </a:rPr>
              <a:t>41</a:t>
            </a:r>
            <a:r>
              <a:rPr lang="en-US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cs typeface="Times New Roman" pitchFamily="18" charset="0"/>
              </a:rPr>
              <a:t>Гкал</a:t>
            </a:r>
          </a:p>
          <a:p>
            <a:r>
              <a:rPr lang="ru-RU" dirty="0" smtClean="0">
                <a:solidFill>
                  <a:srgbClr val="002060"/>
                </a:solidFill>
                <a:cs typeface="Times New Roman" pitchFamily="18" charset="0"/>
              </a:rPr>
              <a:t>Топливо = газ</a:t>
            </a:r>
          </a:p>
          <a:p>
            <a:endParaRPr lang="ru-RU" dirty="0" smtClean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cs typeface="Times New Roman" pitchFamily="18" charset="0"/>
                <a:sym typeface="Symbol"/>
              </a:rPr>
              <a:t>КПД эл. = 49,1%</a:t>
            </a:r>
          </a:p>
          <a:p>
            <a:r>
              <a:rPr lang="ru-RU" dirty="0" smtClean="0">
                <a:solidFill>
                  <a:srgbClr val="002060"/>
                </a:solidFill>
                <a:cs typeface="Times New Roman" pitchFamily="18" charset="0"/>
                <a:sym typeface="Symbol"/>
              </a:rPr>
              <a:t>КИТ = 87 %</a:t>
            </a:r>
          </a:p>
          <a:p>
            <a:endParaRPr lang="ru-RU" dirty="0" smtClean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cs typeface="Times New Roman" pitchFamily="18" charset="0"/>
              </a:rPr>
              <a:t>Количество </a:t>
            </a:r>
            <a:r>
              <a:rPr lang="ru-RU" dirty="0">
                <a:solidFill>
                  <a:srgbClr val="002060"/>
                </a:solidFill>
                <a:cs typeface="Times New Roman" pitchFamily="18" charset="0"/>
              </a:rPr>
              <a:t>персонала — </a:t>
            </a:r>
            <a:r>
              <a:rPr lang="en-US" dirty="0">
                <a:solidFill>
                  <a:srgbClr val="002060"/>
                </a:solidFill>
                <a:cs typeface="Times New Roman" pitchFamily="18" charset="0"/>
              </a:rPr>
              <a:t>94</a:t>
            </a:r>
            <a:r>
              <a:rPr lang="ru-RU" dirty="0">
                <a:solidFill>
                  <a:srgbClr val="002060"/>
                </a:solidFill>
                <a:cs typeface="Times New Roman" pitchFamily="18" charset="0"/>
              </a:rPr>
              <a:t> чел.</a:t>
            </a:r>
          </a:p>
          <a:p>
            <a:endParaRPr lang="ru-RU" dirty="0" smtClean="0">
              <a:solidFill>
                <a:srgbClr val="002060"/>
              </a:solidFill>
              <a:cs typeface="Times New Roman" pitchFamily="18" charset="0"/>
              <a:sym typeface="Symbol"/>
            </a:endParaRPr>
          </a:p>
          <a:p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  <a:sym typeface="Symbol"/>
              </a:rPr>
              <a:t>Выработка э</a:t>
            </a:r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</a:rPr>
              <a:t>лектроэнергии: </a:t>
            </a:r>
          </a:p>
          <a:p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</a:rPr>
              <a:t>3 267 млн. кВт ч</a:t>
            </a:r>
            <a:r>
              <a:rPr lang="en-US" b="1" dirty="0" smtClean="0">
                <a:solidFill>
                  <a:srgbClr val="002060"/>
                </a:solidFill>
                <a:cs typeface="Times New Roman" pitchFamily="18" charset="0"/>
              </a:rPr>
              <a:t>/</a:t>
            </a:r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</a:rPr>
              <a:t>год</a:t>
            </a:r>
          </a:p>
          <a:p>
            <a:endParaRPr lang="ru-RU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</a:rPr>
              <a:t>Отпуск тепловой энергии: </a:t>
            </a:r>
          </a:p>
          <a:p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</a:rPr>
              <a:t>1 977 тыс. Гкал</a:t>
            </a:r>
            <a:r>
              <a:rPr lang="en-US" b="1" dirty="0" smtClean="0">
                <a:solidFill>
                  <a:srgbClr val="002060"/>
                </a:solidFill>
                <a:cs typeface="Times New Roman" pitchFamily="18" charset="0"/>
              </a:rPr>
              <a:t>/</a:t>
            </a:r>
            <a:r>
              <a:rPr lang="ru-RU" b="1" dirty="0" smtClean="0">
                <a:solidFill>
                  <a:srgbClr val="002060"/>
                </a:solidFill>
                <a:cs typeface="Times New Roman" pitchFamily="18" charset="0"/>
              </a:rPr>
              <a:t>год</a:t>
            </a:r>
            <a:endParaRPr lang="ru-RU" b="1" dirty="0">
              <a:solidFill>
                <a:srgbClr val="002060"/>
              </a:solidFill>
              <a:cs typeface="Times New Roman" pitchFamily="18" charset="0"/>
            </a:endParaRPr>
          </a:p>
        </p:txBody>
      </p:sp>
      <p:pic>
        <p:nvPicPr>
          <p:cNvPr id="80" name="Picture 4" descr="Принципиальная тепловая схема ПГУ-450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5" y="1081740"/>
            <a:ext cx="5616626" cy="3523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1" name="Таблица 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6260893"/>
              </p:ext>
            </p:extLst>
          </p:nvPr>
        </p:nvGraphicFramePr>
        <p:xfrm>
          <a:off x="0" y="4509119"/>
          <a:ext cx="5420886" cy="179195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947681"/>
                <a:gridCol w="2473205"/>
              </a:tblGrid>
              <a:tr h="296304"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 smtClean="0"/>
                        <a:t>Основное оборудование</a:t>
                      </a:r>
                      <a:endParaRPr lang="ru-RU" sz="1400" b="1" dirty="0"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/>
                        <a:t>Изготовитель</a:t>
                      </a:r>
                      <a:endParaRPr lang="ru-RU" sz="1400" b="1" dirty="0"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</a:tr>
              <a:tr h="302596"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  Паровая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</a:rPr>
                        <a:t>турбина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Т-125</a:t>
                      </a:r>
                      <a:r>
                        <a:rPr lang="en-US" sz="1400" dirty="0" smtClean="0">
                          <a:solidFill>
                            <a:srgbClr val="002060"/>
                          </a:solidFill>
                        </a:rPr>
                        <a:t>/150 </a:t>
                      </a:r>
                      <a:endParaRPr lang="ru-RU" sz="1400" dirty="0" smtClean="0">
                        <a:solidFill>
                          <a:srgbClr val="002060"/>
                        </a:solidFill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>
                          <a:solidFill>
                            <a:srgbClr val="002060"/>
                          </a:solidFill>
                        </a:rPr>
                        <a:t>ОАО «Силовые машины»</a:t>
                      </a:r>
                      <a:endParaRPr lang="ru-RU" sz="1400" b="0" dirty="0">
                        <a:solidFill>
                          <a:srgbClr val="002060"/>
                        </a:solidFill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</a:tr>
              <a:tr h="350016"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  2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</a:rPr>
                        <a:t>газовые турбины </a:t>
                      </a:r>
                      <a:r>
                        <a:rPr lang="en-US" sz="14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ГТЭ-160  </a:t>
                      </a:r>
                      <a:endParaRPr lang="ru-RU" sz="1400" b="0" dirty="0" smtClean="0">
                        <a:solidFill>
                          <a:srgbClr val="00206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>
                          <a:solidFill>
                            <a:srgbClr val="002060"/>
                          </a:solidFill>
                        </a:rPr>
                        <a:t>ОАО «Силовые машины»</a:t>
                      </a:r>
                      <a:endParaRPr lang="ru-RU" sz="1400" b="0" dirty="0">
                        <a:solidFill>
                          <a:srgbClr val="002060"/>
                        </a:solidFill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</a:tr>
              <a:tr h="350016"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  2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</a:rPr>
                        <a:t>котла-утилизатора</a:t>
                      </a:r>
                      <a:endParaRPr lang="ru-RU" sz="1400" b="0" dirty="0">
                        <a:solidFill>
                          <a:srgbClr val="002060"/>
                        </a:solidFill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>
                          <a:solidFill>
                            <a:srgbClr val="002060"/>
                          </a:solidFill>
                        </a:rPr>
                        <a:t>ОАО «Подольский завод»</a:t>
                      </a:r>
                      <a:endParaRPr lang="ru-RU" sz="1400" b="0" dirty="0">
                        <a:solidFill>
                          <a:srgbClr val="002060"/>
                        </a:solidFill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</a:tr>
              <a:tr h="493026"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  Турбогенераторы </a:t>
                      </a:r>
                    </a:p>
                    <a:p>
                      <a:pPr algn="ctr" rtl="0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ТЗФГ-160-2М,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</a:rPr>
                        <a:t> ТЗФП-160-2М</a:t>
                      </a:r>
                      <a:endParaRPr lang="en-US" sz="1400" dirty="0">
                        <a:solidFill>
                          <a:srgbClr val="002060"/>
                        </a:solidFill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1400" dirty="0">
                          <a:solidFill>
                            <a:srgbClr val="002060"/>
                          </a:solidFill>
                        </a:rPr>
                        <a:t>ОАО «Силовые машины»</a:t>
                      </a:r>
                      <a:endParaRPr lang="ru-RU" sz="1400" b="0" dirty="0">
                        <a:solidFill>
                          <a:srgbClr val="002060"/>
                        </a:solidFill>
                        <a:latin typeface="Arial Narrow" pitchFamily="34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23928" y="309242"/>
            <a:ext cx="33123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Южная ТЭЦ: новый энергоблок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5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024840"/>
      </p:ext>
    </p:extLst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699792" y="317792"/>
            <a:ext cx="5564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3"/>
                </a:solidFill>
                <a:latin typeface="+mj-lt"/>
              </a:rPr>
              <a:t>              Южная ТЭЦ: после реализации проекта</a:t>
            </a:r>
          </a:p>
        </p:txBody>
      </p:sp>
      <p:pic>
        <p:nvPicPr>
          <p:cNvPr id="7" name="Рисунок 4" descr="C:\Documents and Settings\Ageenko.SG\Мои документы\БлокN4 Южной ТЭЦ\ТЗ на ПИР\Гос.экспертиза\ТЭЦ22ТОМ\5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24744"/>
            <a:ext cx="5472001" cy="41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339248" y="1700808"/>
            <a:ext cx="3240360" cy="410445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ru-RU" sz="1800" b="1" dirty="0" smtClean="0">
                <a:cs typeface="Times New Roman" pitchFamily="18" charset="0"/>
              </a:rPr>
              <a:t>Основные показатели:</a:t>
            </a:r>
            <a:endParaRPr lang="ru-RU" sz="1800" dirty="0" smtClean="0">
              <a:cs typeface="Times New Roman" pitchFamily="18" charset="0"/>
            </a:endParaRPr>
          </a:p>
          <a:p>
            <a:endParaRPr lang="ru-RU" sz="1800" dirty="0" smtClean="0">
              <a:cs typeface="Times New Roman" pitchFamily="18" charset="0"/>
            </a:endParaRPr>
          </a:p>
          <a:p>
            <a:r>
              <a:rPr lang="ru-RU" sz="1800" b="0" dirty="0" smtClean="0">
                <a:cs typeface="Times New Roman" pitchFamily="18" charset="0"/>
              </a:rPr>
              <a:t>Руст.   =  12</a:t>
            </a:r>
            <a:r>
              <a:rPr lang="en-US" sz="1800" b="0" smtClean="0">
                <a:cs typeface="Times New Roman" pitchFamily="18" charset="0"/>
              </a:rPr>
              <a:t>0</a:t>
            </a:r>
            <a:r>
              <a:rPr lang="ru-RU" sz="1800" b="0" smtClean="0">
                <a:cs typeface="Times New Roman" pitchFamily="18" charset="0"/>
              </a:rPr>
              <a:t>0 </a:t>
            </a:r>
            <a:r>
              <a:rPr lang="ru-RU" sz="1800" b="0" dirty="0" smtClean="0">
                <a:cs typeface="Times New Roman" pitchFamily="18" charset="0"/>
              </a:rPr>
              <a:t>МВт</a:t>
            </a:r>
          </a:p>
          <a:p>
            <a:r>
              <a:rPr lang="en-US" sz="1800" b="0" dirty="0" smtClean="0">
                <a:cs typeface="Times New Roman" pitchFamily="18" charset="0"/>
              </a:rPr>
              <a:t>Q</a:t>
            </a:r>
            <a:r>
              <a:rPr lang="ru-RU" sz="1800" b="0" dirty="0" smtClean="0">
                <a:cs typeface="Times New Roman" pitchFamily="18" charset="0"/>
              </a:rPr>
              <a:t>уст.  =  2 531 Гкал/ч</a:t>
            </a:r>
          </a:p>
          <a:p>
            <a:r>
              <a:rPr lang="ru-RU" sz="1800" b="0" dirty="0" smtClean="0">
                <a:cs typeface="Times New Roman" pitchFamily="18" charset="0"/>
              </a:rPr>
              <a:t>Топливо = газ/мазут</a:t>
            </a:r>
          </a:p>
          <a:p>
            <a:endParaRPr lang="ru-RU" sz="1800" b="0" dirty="0" smtClean="0">
              <a:cs typeface="Times New Roman" pitchFamily="18" charset="0"/>
            </a:endParaRPr>
          </a:p>
          <a:p>
            <a:r>
              <a:rPr lang="ru-RU" sz="1800" b="0" dirty="0" smtClean="0">
                <a:cs typeface="Times New Roman" pitchFamily="18" charset="0"/>
              </a:rPr>
              <a:t>Количество персонала — 636 чел</a:t>
            </a:r>
            <a:r>
              <a:rPr lang="ru-RU" sz="1800" dirty="0" smtClean="0">
                <a:cs typeface="Times New Roman" pitchFamily="18" charset="0"/>
              </a:rPr>
              <a:t>.</a:t>
            </a:r>
          </a:p>
          <a:p>
            <a:endParaRPr lang="ru-RU" sz="1800" dirty="0" smtClean="0">
              <a:cs typeface="Times New Roman" pitchFamily="18" charset="0"/>
            </a:endParaRPr>
          </a:p>
          <a:p>
            <a:r>
              <a:rPr lang="ru-RU" sz="1800" b="1" dirty="0" smtClean="0">
                <a:cs typeface="Times New Roman" pitchFamily="18" charset="0"/>
              </a:rPr>
              <a:t>Выработка электроэнергии:</a:t>
            </a:r>
          </a:p>
          <a:p>
            <a:r>
              <a:rPr lang="ru-RU" sz="1800" b="1" dirty="0" smtClean="0">
                <a:cs typeface="Times New Roman" pitchFamily="18" charset="0"/>
              </a:rPr>
              <a:t>7049 млн. кВт ч</a:t>
            </a:r>
            <a:r>
              <a:rPr lang="en-US" sz="1800" b="1" dirty="0" smtClean="0">
                <a:cs typeface="Times New Roman" pitchFamily="18" charset="0"/>
              </a:rPr>
              <a:t>/</a:t>
            </a:r>
            <a:r>
              <a:rPr lang="ru-RU" sz="1800" b="1" dirty="0" smtClean="0">
                <a:cs typeface="Times New Roman" pitchFamily="18" charset="0"/>
              </a:rPr>
              <a:t>год</a:t>
            </a:r>
          </a:p>
          <a:p>
            <a:endParaRPr lang="ru-RU" sz="1800" b="1" dirty="0" smtClean="0">
              <a:cs typeface="Times New Roman" pitchFamily="18" charset="0"/>
            </a:endParaRPr>
          </a:p>
          <a:p>
            <a:r>
              <a:rPr lang="ru-RU" sz="1800" b="1" dirty="0" smtClean="0">
                <a:cs typeface="Times New Roman" pitchFamily="18" charset="0"/>
              </a:rPr>
              <a:t>Отпуск тепловой энергии: </a:t>
            </a:r>
            <a:br>
              <a:rPr lang="ru-RU" sz="1800" b="1" dirty="0" smtClean="0">
                <a:cs typeface="Times New Roman" pitchFamily="18" charset="0"/>
              </a:rPr>
            </a:br>
            <a:r>
              <a:rPr lang="ru-RU" sz="1800" b="1" dirty="0" smtClean="0">
                <a:cs typeface="Times New Roman" pitchFamily="18" charset="0"/>
              </a:rPr>
              <a:t>5 637 тыс. Гкал</a:t>
            </a:r>
            <a:r>
              <a:rPr lang="en-US" sz="1800" b="1" dirty="0" smtClean="0">
                <a:cs typeface="Times New Roman" pitchFamily="18" charset="0"/>
              </a:rPr>
              <a:t>/</a:t>
            </a:r>
            <a:r>
              <a:rPr lang="ru-RU" sz="1800" b="1" dirty="0" smtClean="0">
                <a:cs typeface="Times New Roman" pitchFamily="18" charset="0"/>
              </a:rPr>
              <a:t>год</a:t>
            </a:r>
            <a:endParaRPr lang="ru-RU" sz="1800" dirty="0">
              <a:cs typeface="Times New Roman" pitchFamily="18" charset="0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6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30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8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119188"/>
            <a:ext cx="8713787" cy="514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39975" y="3068638"/>
            <a:ext cx="14398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latin typeface="+mn-lt"/>
              </a:rPr>
              <a:t>675 </a:t>
            </a:r>
            <a:r>
              <a:rPr lang="ru-RU" sz="2000" b="1" dirty="0">
                <a:latin typeface="+mn-lt"/>
              </a:rPr>
              <a:t>Гкал</a:t>
            </a:r>
            <a:r>
              <a:rPr lang="en-US" sz="2000" b="1" dirty="0">
                <a:latin typeface="+mn-lt"/>
              </a:rPr>
              <a:t>/</a:t>
            </a:r>
            <a:r>
              <a:rPr lang="ru-RU" sz="2000" b="1" dirty="0">
                <a:latin typeface="+mn-lt"/>
              </a:rPr>
              <a:t>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0200" y="4005263"/>
            <a:ext cx="14398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latin typeface="+mn-lt"/>
              </a:rPr>
              <a:t>67</a:t>
            </a:r>
            <a:r>
              <a:rPr lang="ru-RU" sz="2000" b="1" dirty="0">
                <a:latin typeface="+mn-lt"/>
              </a:rPr>
              <a:t>2</a:t>
            </a:r>
            <a:r>
              <a:rPr lang="en-US" sz="2000" b="1" dirty="0">
                <a:latin typeface="+mn-lt"/>
              </a:rPr>
              <a:t> </a:t>
            </a:r>
            <a:r>
              <a:rPr lang="ru-RU" sz="2000" b="1" dirty="0">
                <a:latin typeface="+mn-lt"/>
              </a:rPr>
              <a:t>Гкал</a:t>
            </a:r>
            <a:r>
              <a:rPr lang="en-US" sz="2000" b="1" dirty="0">
                <a:latin typeface="+mn-lt"/>
              </a:rPr>
              <a:t>/</a:t>
            </a:r>
            <a:r>
              <a:rPr lang="ru-RU" sz="2000" b="1" dirty="0">
                <a:latin typeface="+mn-lt"/>
              </a:rPr>
              <a:t>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69088" y="4845050"/>
            <a:ext cx="14414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latin typeface="+mn-lt"/>
              </a:rPr>
              <a:t>333</a:t>
            </a:r>
            <a:r>
              <a:rPr lang="en-US" sz="2000" b="1" dirty="0">
                <a:latin typeface="+mn-lt"/>
              </a:rPr>
              <a:t> </a:t>
            </a:r>
            <a:r>
              <a:rPr lang="ru-RU" sz="2000" b="1" dirty="0">
                <a:latin typeface="+mn-lt"/>
              </a:rPr>
              <a:t>Гкал</a:t>
            </a:r>
            <a:r>
              <a:rPr lang="en-US" sz="2000" b="1" dirty="0">
                <a:latin typeface="+mn-lt"/>
              </a:rPr>
              <a:t>/</a:t>
            </a:r>
            <a:r>
              <a:rPr lang="ru-RU" sz="2000" b="1" dirty="0">
                <a:latin typeface="+mn-lt"/>
              </a:rPr>
              <a:t>ч</a:t>
            </a:r>
          </a:p>
        </p:txBody>
      </p:sp>
      <p:sp>
        <p:nvSpPr>
          <p:cNvPr id="29704" name="Прямоугольник 8"/>
          <p:cNvSpPr>
            <a:spLocks noChangeArrowheads="1"/>
          </p:cNvSpPr>
          <p:nvPr/>
        </p:nvSpPr>
        <p:spPr bwMode="auto">
          <a:xfrm>
            <a:off x="3209837" y="332656"/>
            <a:ext cx="490070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Расширение </a:t>
            </a:r>
            <a:r>
              <a:rPr lang="ru-RU" sz="2000" dirty="0" smtClean="0">
                <a:solidFill>
                  <a:schemeClr val="bg1"/>
                </a:solidFill>
                <a:latin typeface="Arial Narrow" pitchFamily="34" charset="0"/>
              </a:rPr>
              <a:t>зоны теплоснабжения 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Южной ТЭЦ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73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8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24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48"/>
          <a:stretch>
            <a:fillRect/>
          </a:stretch>
        </p:blipFill>
        <p:spPr bwMode="auto">
          <a:xfrm>
            <a:off x="179388" y="1125538"/>
            <a:ext cx="8713787" cy="51831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9975" y="3068638"/>
            <a:ext cx="14398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latin typeface="+mn-lt"/>
              </a:rPr>
              <a:t>675 </a:t>
            </a:r>
            <a:r>
              <a:rPr lang="ru-RU" sz="2000" b="1" dirty="0">
                <a:latin typeface="+mn-lt"/>
              </a:rPr>
              <a:t>Гкал</a:t>
            </a:r>
            <a:r>
              <a:rPr lang="en-US" sz="2000" b="1" dirty="0">
                <a:latin typeface="+mn-lt"/>
              </a:rPr>
              <a:t>/</a:t>
            </a:r>
            <a:r>
              <a:rPr lang="ru-RU" sz="2000" b="1" dirty="0">
                <a:latin typeface="+mn-lt"/>
              </a:rPr>
              <a:t>ч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40200" y="4005263"/>
            <a:ext cx="14398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latin typeface="+mn-lt"/>
              </a:rPr>
              <a:t>67</a:t>
            </a:r>
            <a:r>
              <a:rPr lang="ru-RU" sz="2000" b="1" dirty="0">
                <a:latin typeface="+mn-lt"/>
              </a:rPr>
              <a:t>2</a:t>
            </a:r>
            <a:r>
              <a:rPr lang="en-US" sz="2000" b="1" dirty="0">
                <a:latin typeface="+mn-lt"/>
              </a:rPr>
              <a:t> </a:t>
            </a:r>
            <a:r>
              <a:rPr lang="ru-RU" sz="2000" b="1" dirty="0">
                <a:latin typeface="+mn-lt"/>
              </a:rPr>
              <a:t>Гкал</a:t>
            </a:r>
            <a:r>
              <a:rPr lang="en-US" sz="2000" b="1" dirty="0">
                <a:latin typeface="+mn-lt"/>
              </a:rPr>
              <a:t>/</a:t>
            </a:r>
            <a:r>
              <a:rPr lang="ru-RU" sz="2000" b="1" dirty="0">
                <a:latin typeface="+mn-lt"/>
              </a:rPr>
              <a:t>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69088" y="4845050"/>
            <a:ext cx="14414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latin typeface="+mn-lt"/>
              </a:rPr>
              <a:t>333</a:t>
            </a:r>
            <a:r>
              <a:rPr lang="en-US" sz="2000" b="1" dirty="0">
                <a:latin typeface="+mn-lt"/>
              </a:rPr>
              <a:t> </a:t>
            </a:r>
            <a:r>
              <a:rPr lang="ru-RU" sz="2000" b="1" dirty="0">
                <a:latin typeface="+mn-lt"/>
              </a:rPr>
              <a:t>Гкал</a:t>
            </a:r>
            <a:r>
              <a:rPr lang="en-US" sz="2000" b="1" dirty="0">
                <a:latin typeface="+mn-lt"/>
              </a:rPr>
              <a:t>/</a:t>
            </a:r>
            <a:r>
              <a:rPr lang="ru-RU" sz="2000" b="1" dirty="0">
                <a:latin typeface="+mn-lt"/>
              </a:rPr>
              <a:t>ч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43663" y="2781300"/>
            <a:ext cx="14414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latin typeface="+mn-lt"/>
              </a:rPr>
              <a:t>477</a:t>
            </a:r>
            <a:r>
              <a:rPr lang="en-US" sz="2000" b="1" dirty="0">
                <a:latin typeface="+mn-lt"/>
              </a:rPr>
              <a:t> </a:t>
            </a:r>
            <a:r>
              <a:rPr lang="ru-RU" sz="2000" b="1" dirty="0">
                <a:latin typeface="+mn-lt"/>
              </a:rPr>
              <a:t>Гкал</a:t>
            </a:r>
            <a:r>
              <a:rPr lang="en-US" sz="2000" b="1" dirty="0">
                <a:latin typeface="+mn-lt"/>
              </a:rPr>
              <a:t>/</a:t>
            </a:r>
            <a:r>
              <a:rPr lang="ru-RU" sz="2000" b="1" dirty="0">
                <a:latin typeface="+mn-lt"/>
              </a:rPr>
              <a:t>ч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51275" y="2020888"/>
            <a:ext cx="14414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latin typeface="+mn-lt"/>
              </a:rPr>
              <a:t>597</a:t>
            </a:r>
            <a:r>
              <a:rPr lang="en-US" sz="2000" b="1" dirty="0">
                <a:latin typeface="+mn-lt"/>
              </a:rPr>
              <a:t> </a:t>
            </a:r>
            <a:r>
              <a:rPr lang="ru-RU" sz="2000" b="1" dirty="0">
                <a:latin typeface="+mn-lt"/>
              </a:rPr>
              <a:t>Гкал</a:t>
            </a:r>
            <a:r>
              <a:rPr lang="en-US" sz="2000" b="1" dirty="0">
                <a:latin typeface="+mn-lt"/>
              </a:rPr>
              <a:t>/</a:t>
            </a:r>
            <a:r>
              <a:rPr lang="ru-RU" sz="2000" b="1" dirty="0">
                <a:latin typeface="+mn-lt"/>
              </a:rPr>
              <a:t>ч</a:t>
            </a:r>
          </a:p>
        </p:txBody>
      </p:sp>
      <p:sp>
        <p:nvSpPr>
          <p:cNvPr id="30730" name="Прямоугольник 17"/>
          <p:cNvSpPr>
            <a:spLocks noChangeArrowheads="1"/>
          </p:cNvSpPr>
          <p:nvPr/>
        </p:nvSpPr>
        <p:spPr bwMode="auto">
          <a:xfrm>
            <a:off x="3237661" y="332656"/>
            <a:ext cx="490070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Расширение зоны теплоснабжения Южной ТЭЦ</a:t>
            </a:r>
            <a:endParaRPr lang="ru-RU" sz="2000" dirty="0">
              <a:solidFill>
                <a:schemeClr val="bg1"/>
              </a:solidFill>
            </a:endParaRPr>
          </a:p>
        </p:txBody>
      </p:sp>
      <p:cxnSp>
        <p:nvCxnSpPr>
          <p:cNvPr id="30731" name="Прямая соединительная линия 11"/>
          <p:cNvCxnSpPr>
            <a:cxnSpLocks noChangeShapeType="1"/>
          </p:cNvCxnSpPr>
          <p:nvPr/>
        </p:nvCxnSpPr>
        <p:spPr bwMode="auto">
          <a:xfrm rot="16200000" flipV="1">
            <a:off x="4536281" y="3248819"/>
            <a:ext cx="2303463" cy="936625"/>
          </a:xfrm>
          <a:prstGeom prst="line">
            <a:avLst/>
          </a:prstGeom>
          <a:noFill/>
          <a:ln w="69850" cap="rnd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2" name="Прямая соединительная линия 20"/>
          <p:cNvCxnSpPr>
            <a:cxnSpLocks noChangeShapeType="1"/>
          </p:cNvCxnSpPr>
          <p:nvPr/>
        </p:nvCxnSpPr>
        <p:spPr bwMode="auto">
          <a:xfrm flipV="1">
            <a:off x="6156325" y="4581525"/>
            <a:ext cx="431800" cy="287338"/>
          </a:xfrm>
          <a:prstGeom prst="line">
            <a:avLst/>
          </a:prstGeom>
          <a:noFill/>
          <a:ln w="57150" cap="rnd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3" name="Прямая соединительная линия 32"/>
          <p:cNvCxnSpPr>
            <a:cxnSpLocks noChangeShapeType="1"/>
          </p:cNvCxnSpPr>
          <p:nvPr/>
        </p:nvCxnSpPr>
        <p:spPr bwMode="auto">
          <a:xfrm rot="16200000" flipV="1">
            <a:off x="6407944" y="4401344"/>
            <a:ext cx="215900" cy="144462"/>
          </a:xfrm>
          <a:prstGeom prst="line">
            <a:avLst/>
          </a:prstGeom>
          <a:noFill/>
          <a:ln w="57150" cap="rnd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4" name="Прямая соединительная линия 34"/>
          <p:cNvCxnSpPr>
            <a:cxnSpLocks noChangeShapeType="1"/>
          </p:cNvCxnSpPr>
          <p:nvPr/>
        </p:nvCxnSpPr>
        <p:spPr bwMode="auto">
          <a:xfrm flipV="1">
            <a:off x="6443663" y="4221163"/>
            <a:ext cx="215900" cy="144462"/>
          </a:xfrm>
          <a:prstGeom prst="line">
            <a:avLst/>
          </a:prstGeom>
          <a:noFill/>
          <a:ln w="57150" cap="rnd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5" name="Прямая соединительная линия 36"/>
          <p:cNvCxnSpPr>
            <a:cxnSpLocks noChangeShapeType="1"/>
          </p:cNvCxnSpPr>
          <p:nvPr/>
        </p:nvCxnSpPr>
        <p:spPr bwMode="auto">
          <a:xfrm rot="5400000" flipH="1" flipV="1">
            <a:off x="6623844" y="3752057"/>
            <a:ext cx="504825" cy="433387"/>
          </a:xfrm>
          <a:prstGeom prst="line">
            <a:avLst/>
          </a:prstGeom>
          <a:noFill/>
          <a:ln w="57150" cap="rnd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6" name="Прямая соединительная линия 41"/>
          <p:cNvCxnSpPr>
            <a:cxnSpLocks noChangeShapeType="1"/>
          </p:cNvCxnSpPr>
          <p:nvPr/>
        </p:nvCxnSpPr>
        <p:spPr bwMode="auto">
          <a:xfrm rot="16200000" flipV="1">
            <a:off x="6912769" y="3536157"/>
            <a:ext cx="215900" cy="144462"/>
          </a:xfrm>
          <a:prstGeom prst="line">
            <a:avLst/>
          </a:prstGeom>
          <a:noFill/>
          <a:ln w="57150" cap="rnd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37" name="Прямая соединительная линия 43"/>
          <p:cNvCxnSpPr>
            <a:cxnSpLocks noChangeShapeType="1"/>
          </p:cNvCxnSpPr>
          <p:nvPr/>
        </p:nvCxnSpPr>
        <p:spPr bwMode="auto">
          <a:xfrm flipV="1">
            <a:off x="6948488" y="3284538"/>
            <a:ext cx="360362" cy="215900"/>
          </a:xfrm>
          <a:prstGeom prst="line">
            <a:avLst/>
          </a:prstGeom>
          <a:noFill/>
          <a:ln w="57150" cap="rnd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38" name="TextBox 45"/>
          <p:cNvSpPr txBox="1">
            <a:spLocks noChangeArrowheads="1"/>
          </p:cNvSpPr>
          <p:nvPr/>
        </p:nvSpPr>
        <p:spPr bwMode="auto">
          <a:xfrm rot="4101854">
            <a:off x="4906170" y="3952081"/>
            <a:ext cx="20875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z="1200" b="1"/>
              <a:t>Софийская т</a:t>
            </a:r>
            <a:r>
              <a:rPr lang="en-US" sz="1200" b="1"/>
              <a:t>/</a:t>
            </a:r>
            <a:r>
              <a:rPr lang="ru-RU" sz="1200" b="1"/>
              <a:t>м</a:t>
            </a:r>
          </a:p>
        </p:txBody>
      </p:sp>
      <p:sp>
        <p:nvSpPr>
          <p:cNvPr id="30739" name="TextBox 46"/>
          <p:cNvSpPr txBox="1">
            <a:spLocks noChangeArrowheads="1"/>
          </p:cNvSpPr>
          <p:nvPr/>
        </p:nvSpPr>
        <p:spPr bwMode="auto">
          <a:xfrm rot="-3367436">
            <a:off x="6142832" y="3658393"/>
            <a:ext cx="20891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z="1200" b="1"/>
              <a:t>Обуховская т</a:t>
            </a:r>
            <a:r>
              <a:rPr lang="en-US" sz="1200" b="1"/>
              <a:t>/</a:t>
            </a:r>
            <a:r>
              <a:rPr lang="ru-RU" sz="1200" b="1"/>
              <a:t>м</a:t>
            </a: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0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0" y="6362700"/>
            <a:ext cx="1487488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9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 bwMode="auto">
          <a:xfrm>
            <a:off x="1470816" y="2708920"/>
            <a:ext cx="6413552" cy="108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Arial Narrow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Arial Narrow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Arial Narrow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Arial Narrow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600">
                <a:solidFill>
                  <a:schemeClr val="bg1"/>
                </a:solidFill>
                <a:latin typeface="Arial Narrow" pitchFamily="34" charset="0"/>
              </a:defRPr>
            </a:lvl9pPr>
          </a:lstStyle>
          <a:p>
            <a:r>
              <a:rPr lang="ru-RU" sz="4800" dirty="0" smtClean="0"/>
              <a:t>Спасибо за внимание</a:t>
            </a:r>
            <a:endParaRPr lang="ru-RU" sz="4800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491880" y="6344808"/>
            <a:ext cx="5652120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САНКТ-ПЕТЕРБУРГ, 8</a:t>
            </a:r>
            <a:r>
              <a:rPr lang="en-US" sz="2000" dirty="0" smtClean="0">
                <a:solidFill>
                  <a:srgbClr val="FFFFFF"/>
                </a:solidFill>
              </a:rPr>
              <a:t> </a:t>
            </a:r>
            <a:r>
              <a:rPr lang="ru-RU" sz="2000" dirty="0" smtClean="0">
                <a:solidFill>
                  <a:srgbClr val="FFFFFF"/>
                </a:solidFill>
              </a:rPr>
              <a:t>АПРЕЛЯ 2011 ГОДА</a:t>
            </a:r>
            <a:endParaRPr lang="ru-RU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60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Тема Office">
  <a:themeElements>
    <a:clrScheme name="4_Тема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Тема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Специальное оформление">
  <a:themeElements>
    <a:clrScheme name="2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2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Специальное оформление">
  <a:themeElements>
    <a:clrScheme name="3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3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Специальное оформление">
  <a:themeElements>
    <a:clrScheme name="4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4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Специальное оформление">
  <a:themeElements>
    <a:clrScheme name="5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5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Специальное оформление">
  <a:themeElements>
    <a:clrScheme name="6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6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Специальное оформление">
  <a:themeElements>
    <a:clrScheme name="7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7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Специальное оформление">
  <a:themeElements>
    <a:clrScheme name="8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8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Специальное оформление">
  <a:themeElements>
    <a:clrScheme name="9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9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GP">
  <a:themeElements>
    <a:clrScheme name="3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3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Специальное оформление">
  <a:themeElements>
    <a:clrScheme name="4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4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Специальное оформление">
  <a:themeElements>
    <a:clrScheme name="5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5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2_Специальное оформление">
  <a:themeElements>
    <a:clrScheme name="6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6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3_Специальное оформление">
  <a:themeElements>
    <a:clrScheme name="7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7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4_Специальное оформление">
  <a:themeElements>
    <a:clrScheme name="8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8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5_Специальное оформление">
  <a:themeElements>
    <a:clrScheme name="9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9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Специальное оформление">
  <a:themeElements>
    <a:clrScheme name="2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2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1039</TotalTime>
  <Words>526</Words>
  <Application>Microsoft Office PowerPoint</Application>
  <PresentationFormat>Экран (4:3)</PresentationFormat>
  <Paragraphs>227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18</vt:i4>
      </vt:variant>
      <vt:variant>
        <vt:lpstr>Заголовки слайдов</vt:lpstr>
      </vt:variant>
      <vt:variant>
        <vt:i4>10</vt:i4>
      </vt:variant>
    </vt:vector>
  </HeadingPairs>
  <TitlesOfParts>
    <vt:vector size="28" baseType="lpstr">
      <vt:lpstr>Тема1</vt:lpstr>
      <vt:lpstr>4_Тема Office</vt:lpstr>
      <vt:lpstr>2_Специальное оформление</vt:lpstr>
      <vt:lpstr>3_Специальное оформление</vt:lpstr>
      <vt:lpstr>4_Специальное оформление</vt:lpstr>
      <vt:lpstr>5_Специальное оформление</vt:lpstr>
      <vt:lpstr>6_Специальное оформление</vt:lpstr>
      <vt:lpstr>7_Специальное оформление</vt:lpstr>
      <vt:lpstr>8_Специальное оформление</vt:lpstr>
      <vt:lpstr>9_Специальное оформление</vt:lpstr>
      <vt:lpstr>GP</vt:lpstr>
      <vt:lpstr>10_Специальное оформление</vt:lpstr>
      <vt:lpstr>11_Специальное оформление</vt:lpstr>
      <vt:lpstr>12_Специальное оформление</vt:lpstr>
      <vt:lpstr>13_Специальное оформление</vt:lpstr>
      <vt:lpstr>14_Специальное оформление</vt:lpstr>
      <vt:lpstr>15_Специальное оформление</vt:lpstr>
      <vt:lpstr>16_Специальное оформление</vt:lpstr>
      <vt:lpstr>Инвестиции ОАО «Газпром»  в развитие электроэнергетики  Северо-Запада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JSC TGC-1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Пушкин</dc:creator>
  <cp:lastModifiedBy>Shumovsky.VA</cp:lastModifiedBy>
  <cp:revision>33</cp:revision>
  <dcterms:created xsi:type="dcterms:W3CDTF">2011-02-08T05:08:06Z</dcterms:created>
  <dcterms:modified xsi:type="dcterms:W3CDTF">2011-04-06T11:39:17Z</dcterms:modified>
</cp:coreProperties>
</file>